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0" r:id="rId26"/>
    <p:sldId id="282" r:id="rId27"/>
    <p:sldId id="283" r:id="rId28"/>
    <p:sldId id="284" r:id="rId29"/>
    <p:sldId id="285" r:id="rId30"/>
    <p:sldId id="286" r:id="rId31"/>
    <p:sldId id="287" r:id="rId32"/>
    <p:sldId id="288" r:id="rId33"/>
  </p:sldIdLst>
  <p:sldSz cx="9144000" cy="5143500" type="screen16x9"/>
  <p:notesSz cx="6858000" cy="9144000"/>
  <p:embeddedFontLst>
    <p:embeddedFont>
      <p:font typeface="EB Garamond" panose="00000500000000000000" pitchFamily="2" charset="0"/>
      <p:regular r:id="rId35"/>
      <p:bold r:id="rId36"/>
      <p:italic r:id="rId37"/>
      <p:boldItalic r:id="rId38"/>
    </p:embeddedFont>
    <p:embeddedFont>
      <p:font typeface="Georgia" panose="02040502050405020303" pitchFamily="18" charset="0"/>
      <p:regular r:id="rId39"/>
      <p:bold r:id="rId40"/>
      <p:italic r:id="rId41"/>
      <p:boldItalic r:id="rId42"/>
    </p:embeddedFont>
    <p:embeddedFont>
      <p:font typeface="Merriweather" panose="00000500000000000000" pitchFamily="2" charset="-94"/>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37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yda basoglu" userId="05408222ce0c6c78" providerId="LiveId" clId="{A91DBED3-93B6-491E-9F9F-19D5C199809C}"/>
    <pc:docChg chg="undo custSel addSld delSld">
      <pc:chgData name="ceyda basoglu" userId="05408222ce0c6c78" providerId="LiveId" clId="{A91DBED3-93B6-491E-9F9F-19D5C199809C}" dt="2024-06-22T13:28:56.480" v="3" actId="2696"/>
      <pc:docMkLst>
        <pc:docMk/>
      </pc:docMkLst>
      <pc:sldChg chg="add del">
        <pc:chgData name="ceyda basoglu" userId="05408222ce0c6c78" providerId="LiveId" clId="{A91DBED3-93B6-491E-9F9F-19D5C199809C}" dt="2024-06-22T13:28:52.893" v="2" actId="2696"/>
        <pc:sldMkLst>
          <pc:docMk/>
          <pc:sldMk cId="0" sldId="277"/>
        </pc:sldMkLst>
      </pc:sldChg>
      <pc:sldChg chg="del">
        <pc:chgData name="ceyda basoglu" userId="05408222ce0c6c78" providerId="LiveId" clId="{A91DBED3-93B6-491E-9F9F-19D5C199809C}" dt="2024-06-22T13:28:56.480" v="3" actId="2696"/>
        <pc:sldMkLst>
          <pc:docMk/>
          <pc:sldMk cId="0"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3a59cba44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3a59cba44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db5c2d6b5a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db5c2d6b5a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db5c2d69a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db5c2d69a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b5c2d6b5a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b5c2d6b5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b5c2d6b5a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b5c2d6b5a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db5c2d6b5a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db5c2d6b5a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db5c2d69a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db5c2d69a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db5c2d6b5a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db5c2d6b5a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ddb8bd7b6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ddb8bd7b6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ddb8bd7b6e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ddb8bd7b6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db5c2d69a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db5c2d69a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813933df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813933df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dc4790a38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dc4790a3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dd7c62625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dd7c62625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db5c2d69a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db5c2d69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db5c2d6b5a_1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db5c2d6b5a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d7c62625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d7c62625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db5c2d69a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db5c2d69a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ddb8bd7b6e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ddb8bd7b6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ddb8bd7b6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ddb8bd7b6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ddb8bd7b6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ddb8bd7b6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ddb8bd7b6e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ddb8bd7b6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60645164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6064516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c3a59cba4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c3a59cba4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c3a59cba44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c3a59cba4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3a59cba44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3a59cba4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db5c2d6b5a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db5c2d6b5a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db5c2d69ae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db5c2d69a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Transformers Types:</a:t>
            </a:r>
            <a:endParaRPr/>
          </a:p>
          <a:p>
            <a:pPr marL="0" lvl="0" indent="0" algn="l" rtl="0">
              <a:spcBef>
                <a:spcPts val="0"/>
              </a:spcBef>
              <a:spcAft>
                <a:spcPts val="0"/>
              </a:spcAft>
              <a:buNone/>
            </a:pPr>
            <a:r>
              <a:rPr lang="en" b="1"/>
              <a:t>Encoder Only Models: </a:t>
            </a:r>
            <a:endParaRPr b="1"/>
          </a:p>
          <a:p>
            <a:pPr marL="0" lvl="0" indent="0" algn="l" rtl="0">
              <a:spcBef>
                <a:spcPts val="0"/>
              </a:spcBef>
              <a:spcAft>
                <a:spcPts val="0"/>
              </a:spcAft>
              <a:buNone/>
            </a:pPr>
            <a:r>
              <a:rPr lang="en"/>
              <a:t>Also called as Autoencoding Models. Objective is to preconstruct masked token (also called as denoising). This model is also called as MLM(Masked Language Modeling). This is bi-directional  model (left to right and right to left training)</a:t>
            </a:r>
            <a:endParaRPr/>
          </a:p>
          <a:p>
            <a:pPr marL="0" lvl="0" indent="0" algn="l" rtl="0">
              <a:spcBef>
                <a:spcPts val="0"/>
              </a:spcBef>
              <a:spcAft>
                <a:spcPts val="0"/>
              </a:spcAft>
              <a:buNone/>
            </a:pPr>
            <a:r>
              <a:rPr lang="en"/>
              <a:t>Good use cases: Sentiment Analysis, Word classifications, Named entity recognition, </a:t>
            </a:r>
            <a:endParaRPr/>
          </a:p>
          <a:p>
            <a:pPr marL="0" lvl="0" indent="0" algn="l" rtl="0">
              <a:spcBef>
                <a:spcPts val="0"/>
              </a:spcBef>
              <a:spcAft>
                <a:spcPts val="0"/>
              </a:spcAft>
              <a:buNone/>
            </a:pPr>
            <a:r>
              <a:rPr lang="en"/>
              <a:t>Few Models in this family: BERT, ROBERTA</a:t>
            </a:r>
            <a:endParaRPr/>
          </a:p>
          <a:p>
            <a:pPr marL="0" lvl="0" indent="0" algn="l" rtl="0">
              <a:spcBef>
                <a:spcPts val="0"/>
              </a:spcBef>
              <a:spcAft>
                <a:spcPts val="0"/>
              </a:spcAft>
              <a:buNone/>
            </a:pPr>
            <a:r>
              <a:rPr lang="en" b="1"/>
              <a:t>Encoder decoder Models:</a:t>
            </a:r>
            <a:endParaRPr b="1"/>
          </a:p>
          <a:p>
            <a:pPr marL="0" lvl="0" indent="0" algn="l" rtl="0">
              <a:spcBef>
                <a:spcPts val="0"/>
              </a:spcBef>
              <a:spcAft>
                <a:spcPts val="0"/>
              </a:spcAft>
              <a:buNone/>
            </a:pPr>
            <a:r>
              <a:rPr lang="en"/>
              <a:t>Also called as Seq-to-seq models, uses encoder and decoder of transformer. It works on span corruption. Randomly masks token and masked tokens are combined/sentinel token.</a:t>
            </a:r>
            <a:endParaRPr/>
          </a:p>
          <a:p>
            <a:pPr marL="0" lvl="0" indent="0" algn="l" rtl="0">
              <a:spcBef>
                <a:spcPts val="0"/>
              </a:spcBef>
              <a:spcAft>
                <a:spcPts val="0"/>
              </a:spcAft>
              <a:buNone/>
            </a:pPr>
            <a:r>
              <a:rPr lang="en"/>
              <a:t>Good use cases: Translation, Text summarization, Q&amp;A</a:t>
            </a:r>
            <a:endParaRPr/>
          </a:p>
          <a:p>
            <a:pPr marL="0" lvl="0" indent="0" algn="l" rtl="0">
              <a:spcBef>
                <a:spcPts val="0"/>
              </a:spcBef>
              <a:spcAft>
                <a:spcPts val="0"/>
              </a:spcAft>
              <a:buNone/>
            </a:pPr>
            <a:r>
              <a:rPr lang="en"/>
              <a:t>Few models in this family: T5 and BART etc.</a:t>
            </a:r>
            <a:endParaRPr/>
          </a:p>
          <a:p>
            <a:pPr marL="0" lvl="0" indent="0" algn="l" rtl="0">
              <a:spcBef>
                <a:spcPts val="0"/>
              </a:spcBef>
              <a:spcAft>
                <a:spcPts val="0"/>
              </a:spcAft>
              <a:buNone/>
            </a:pPr>
            <a:r>
              <a:rPr lang="en" b="1"/>
              <a:t>Decoder Only Models:</a:t>
            </a:r>
            <a:endParaRPr b="1"/>
          </a:p>
          <a:p>
            <a:pPr marL="0" lvl="0" indent="0" algn="l" rtl="0">
              <a:spcBef>
                <a:spcPts val="0"/>
              </a:spcBef>
              <a:spcAft>
                <a:spcPts val="0"/>
              </a:spcAft>
              <a:buNone/>
            </a:pPr>
            <a:r>
              <a:rPr lang="en"/>
              <a:t>Also called Autoregressive models. Pretrained using Causal Language Modelling (CLM). Objective is to predict next token based on previous sequence of tokens. This is unidirectional</a:t>
            </a:r>
            <a:endParaRPr/>
          </a:p>
          <a:p>
            <a:pPr marL="0" lvl="0" indent="0" algn="l" rtl="0">
              <a:spcBef>
                <a:spcPts val="0"/>
              </a:spcBef>
              <a:spcAft>
                <a:spcPts val="0"/>
              </a:spcAft>
              <a:buNone/>
            </a:pPr>
            <a:r>
              <a:rPr lang="en"/>
              <a:t>Good use cases: Text gener</a:t>
            </a:r>
            <a:endParaRPr/>
          </a:p>
          <a:p>
            <a:pPr marL="0" lvl="0" indent="0" algn="l" rtl="0">
              <a:spcBef>
                <a:spcPts val="0"/>
              </a:spcBef>
              <a:spcAft>
                <a:spcPts val="0"/>
              </a:spcAft>
              <a:buNone/>
            </a:pPr>
            <a:r>
              <a:rPr lang="en"/>
              <a:t>ation, Good with zero shot and single shot inferences, </a:t>
            </a:r>
            <a:endParaRPr/>
          </a:p>
          <a:p>
            <a:pPr marL="0" lvl="0" indent="0" algn="l" rtl="0">
              <a:spcBef>
                <a:spcPts val="0"/>
              </a:spcBef>
              <a:spcAft>
                <a:spcPts val="0"/>
              </a:spcAft>
              <a:buNone/>
            </a:pPr>
            <a:r>
              <a:rPr lang="en"/>
              <a:t>Few models in this family: GPT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db61c7cb3f_8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db61c7cb3f_8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Transformers Types:</a:t>
            </a:r>
            <a:endParaRPr/>
          </a:p>
          <a:p>
            <a:pPr marL="0" lvl="0" indent="0" algn="l" rtl="0">
              <a:spcBef>
                <a:spcPts val="0"/>
              </a:spcBef>
              <a:spcAft>
                <a:spcPts val="0"/>
              </a:spcAft>
              <a:buNone/>
            </a:pPr>
            <a:r>
              <a:rPr lang="en" b="1"/>
              <a:t>Encoder Only Models: </a:t>
            </a:r>
            <a:endParaRPr b="1"/>
          </a:p>
          <a:p>
            <a:pPr marL="0" lvl="0" indent="0" algn="l" rtl="0">
              <a:spcBef>
                <a:spcPts val="0"/>
              </a:spcBef>
              <a:spcAft>
                <a:spcPts val="0"/>
              </a:spcAft>
              <a:buNone/>
            </a:pPr>
            <a:r>
              <a:rPr lang="en"/>
              <a:t>Also called as Autoencoding Models. Objective is to preconstruct masked token (also called as denoising). This model is also called as MLM(Masked Language Modeling). This is bi-directional  model (left to right and right to left training)</a:t>
            </a:r>
            <a:endParaRPr/>
          </a:p>
          <a:p>
            <a:pPr marL="0" lvl="0" indent="0" algn="l" rtl="0">
              <a:spcBef>
                <a:spcPts val="0"/>
              </a:spcBef>
              <a:spcAft>
                <a:spcPts val="0"/>
              </a:spcAft>
              <a:buNone/>
            </a:pPr>
            <a:r>
              <a:rPr lang="en"/>
              <a:t>Good use cases: Sentiment Analysis, Word classifications, Named entity recognition, </a:t>
            </a:r>
            <a:endParaRPr/>
          </a:p>
          <a:p>
            <a:pPr marL="0" lvl="0" indent="0" algn="l" rtl="0">
              <a:spcBef>
                <a:spcPts val="0"/>
              </a:spcBef>
              <a:spcAft>
                <a:spcPts val="0"/>
              </a:spcAft>
              <a:buNone/>
            </a:pPr>
            <a:r>
              <a:rPr lang="en"/>
              <a:t>Few Models in this family: BERT, ROBERTA</a:t>
            </a:r>
            <a:endParaRPr/>
          </a:p>
          <a:p>
            <a:pPr marL="0" lvl="0" indent="0" algn="l" rtl="0">
              <a:spcBef>
                <a:spcPts val="0"/>
              </a:spcBef>
              <a:spcAft>
                <a:spcPts val="0"/>
              </a:spcAft>
              <a:buNone/>
            </a:pPr>
            <a:r>
              <a:rPr lang="en" b="1"/>
              <a:t>Encoder decoder Models:</a:t>
            </a:r>
            <a:endParaRPr b="1"/>
          </a:p>
          <a:p>
            <a:pPr marL="0" lvl="0" indent="0" algn="l" rtl="0">
              <a:spcBef>
                <a:spcPts val="0"/>
              </a:spcBef>
              <a:spcAft>
                <a:spcPts val="0"/>
              </a:spcAft>
              <a:buNone/>
            </a:pPr>
            <a:r>
              <a:rPr lang="en"/>
              <a:t>Also called as Seq-to-seq models, uses encoder and decoder of transformer. It works on span corruption. Randomly masks token and masked tokens are combined/sentinel token.</a:t>
            </a:r>
            <a:endParaRPr/>
          </a:p>
          <a:p>
            <a:pPr marL="0" lvl="0" indent="0" algn="l" rtl="0">
              <a:spcBef>
                <a:spcPts val="0"/>
              </a:spcBef>
              <a:spcAft>
                <a:spcPts val="0"/>
              </a:spcAft>
              <a:buNone/>
            </a:pPr>
            <a:r>
              <a:rPr lang="en"/>
              <a:t>Good use cases: Translation, Text summarization, Q&amp;A</a:t>
            </a:r>
            <a:endParaRPr/>
          </a:p>
          <a:p>
            <a:pPr marL="0" lvl="0" indent="0" algn="l" rtl="0">
              <a:spcBef>
                <a:spcPts val="0"/>
              </a:spcBef>
              <a:spcAft>
                <a:spcPts val="0"/>
              </a:spcAft>
              <a:buNone/>
            </a:pPr>
            <a:r>
              <a:rPr lang="en"/>
              <a:t>Few models in this family: T5 and BART etc.</a:t>
            </a:r>
            <a:endParaRPr/>
          </a:p>
          <a:p>
            <a:pPr marL="0" lvl="0" indent="0" algn="l" rtl="0">
              <a:spcBef>
                <a:spcPts val="0"/>
              </a:spcBef>
              <a:spcAft>
                <a:spcPts val="0"/>
              </a:spcAft>
              <a:buNone/>
            </a:pPr>
            <a:r>
              <a:rPr lang="en" b="1"/>
              <a:t>Decoder Only Models:</a:t>
            </a:r>
            <a:endParaRPr b="1"/>
          </a:p>
          <a:p>
            <a:pPr marL="0" lvl="0" indent="0" algn="l" rtl="0">
              <a:spcBef>
                <a:spcPts val="0"/>
              </a:spcBef>
              <a:spcAft>
                <a:spcPts val="0"/>
              </a:spcAft>
              <a:buNone/>
            </a:pPr>
            <a:r>
              <a:rPr lang="en"/>
              <a:t>Also called Autoregressive models. Pretrained using Causal Language Modelling (CLM). Objective is to predict next token based on previous sequence of tokens. This is unidirectional</a:t>
            </a:r>
            <a:endParaRPr/>
          </a:p>
          <a:p>
            <a:pPr marL="0" lvl="0" indent="0" algn="l" rtl="0">
              <a:spcBef>
                <a:spcPts val="0"/>
              </a:spcBef>
              <a:spcAft>
                <a:spcPts val="0"/>
              </a:spcAft>
              <a:buNone/>
            </a:pPr>
            <a:r>
              <a:rPr lang="en"/>
              <a:t>Good use cases: Text generation, Good with zero shot and single shot inferences, </a:t>
            </a:r>
            <a:endParaRPr/>
          </a:p>
          <a:p>
            <a:pPr marL="0" lvl="0" indent="0" algn="l" rtl="0">
              <a:spcBef>
                <a:spcPts val="0"/>
              </a:spcBef>
              <a:spcAft>
                <a:spcPts val="0"/>
              </a:spcAft>
              <a:buNone/>
            </a:pPr>
            <a:r>
              <a:rPr lang="en"/>
              <a:t>Few models in this family: GPT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db5c2d69a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db5c2d69a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 of some of the most representative LLM frameworks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db5c2d6b5a_1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db5c2d6b5a_1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www.kaggle.com/models/google/gemma"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hyperlink" Target="https://arxiv.org/abs/2308.00479" TargetMode="External"/><Relationship Id="rId3" Type="http://schemas.openxmlformats.org/officeDocument/2006/relationships/hyperlink" Target="https://arxiv.org/abs/2307.09288v1" TargetMode="External"/><Relationship Id="rId7" Type="http://schemas.openxmlformats.org/officeDocument/2006/relationships/hyperlink" Target="https://arxiv.org/search/cs?searchtype=author&amp;query=Illangasekara,+Y+A"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hyperlink" Target="https://arxiv.org/search/cs?searchtype=author&amp;query=Manathunga,+S+S" TargetMode="External"/><Relationship Id="rId5" Type="http://schemas.openxmlformats.org/officeDocument/2006/relationships/hyperlink" Target="https://arxiv.org/abs/2310.06825" TargetMode="External"/><Relationship Id="rId10" Type="http://schemas.openxmlformats.org/officeDocument/2006/relationships/hyperlink" Target="https://www.kaggle.com/models/google/gemma" TargetMode="External"/><Relationship Id="rId4" Type="http://schemas.openxmlformats.org/officeDocument/2006/relationships/hyperlink" Target="https://arxiv.org/abs/2307.09288" TargetMode="External"/><Relationship Id="rId9" Type="http://schemas.openxmlformats.org/officeDocument/2006/relationships/hyperlink" Target="https://huggingface.co/spaces/HuggingFaceH4/open_llm_leaderboar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662825"/>
            <a:ext cx="8520600" cy="120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latin typeface="Merriweather"/>
                <a:ea typeface="Merriweather"/>
                <a:cs typeface="Merriweather"/>
                <a:sym typeface="Merriweather"/>
              </a:rPr>
              <a:t>MediMate: Medical Chatbot</a:t>
            </a:r>
            <a:endParaRPr sz="3000">
              <a:latin typeface="Merriweather"/>
              <a:ea typeface="Merriweather"/>
              <a:cs typeface="Merriweather"/>
              <a:sym typeface="Merriweather"/>
            </a:endParaRPr>
          </a:p>
        </p:txBody>
      </p:sp>
      <p:sp>
        <p:nvSpPr>
          <p:cNvPr id="100" name="Google Shape;100;p25"/>
          <p:cNvSpPr txBox="1">
            <a:spLocks noGrp="1"/>
          </p:cNvSpPr>
          <p:nvPr>
            <p:ph type="subTitle" idx="1"/>
          </p:nvPr>
        </p:nvSpPr>
        <p:spPr>
          <a:xfrm>
            <a:off x="311700" y="2785713"/>
            <a:ext cx="8520600" cy="12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t>Abdullah Maraş		Ceyda Başoğlu		Selin Çıldam           Yunus Serhat Bıçakçı</a:t>
            </a:r>
            <a:endParaRPr sz="1200">
              <a:latin typeface="EB Garamond"/>
              <a:ea typeface="EB Garamond"/>
              <a:cs typeface="EB Garamond"/>
              <a:sym typeface="EB Garamond"/>
            </a:endParaRPr>
          </a:p>
          <a:p>
            <a:pPr marL="0" lvl="0" indent="0" algn="ctr" rtl="0">
              <a:lnSpc>
                <a:spcPct val="115000"/>
              </a:lnSpc>
              <a:spcBef>
                <a:spcPts val="0"/>
              </a:spcBef>
              <a:spcAft>
                <a:spcPts val="0"/>
              </a:spcAft>
              <a:buNone/>
            </a:pPr>
            <a:endParaRPr sz="1200">
              <a:latin typeface="EB Garamond"/>
              <a:ea typeface="EB Garamond"/>
              <a:cs typeface="EB Garamond"/>
              <a:sym typeface="EB Garamond"/>
            </a:endParaRPr>
          </a:p>
        </p:txBody>
      </p:sp>
      <p:pic>
        <p:nvPicPr>
          <p:cNvPr id="101" name="Google Shape;101;p25"/>
          <p:cNvPicPr preferRelativeResize="0"/>
          <p:nvPr/>
        </p:nvPicPr>
        <p:blipFill rotWithShape="1">
          <a:blip r:embed="rId3">
            <a:alphaModFix/>
          </a:blip>
          <a:srcRect r="69328"/>
          <a:stretch/>
        </p:blipFill>
        <p:spPr>
          <a:xfrm>
            <a:off x="8269950" y="4206138"/>
            <a:ext cx="874050" cy="863475"/>
          </a:xfrm>
          <a:prstGeom prst="rect">
            <a:avLst/>
          </a:prstGeom>
          <a:noFill/>
          <a:ln>
            <a:noFill/>
          </a:ln>
        </p:spPr>
      </p:pic>
      <p:sp>
        <p:nvSpPr>
          <p:cNvPr id="102" name="Google Shape;102;p25"/>
          <p:cNvSpPr txBox="1">
            <a:spLocks noGrp="1"/>
          </p:cNvSpPr>
          <p:nvPr>
            <p:ph type="subTitle" idx="1"/>
          </p:nvPr>
        </p:nvSpPr>
        <p:spPr>
          <a:xfrm>
            <a:off x="408050" y="4241575"/>
            <a:ext cx="85206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Georgia"/>
                <a:ea typeface="Georgia"/>
                <a:cs typeface="Georgia"/>
                <a:sym typeface="Georgia"/>
              </a:rPr>
              <a:t>18.05.2024</a:t>
            </a:r>
            <a:endParaRPr sz="1800">
              <a:solidFill>
                <a:srgbClr val="000000"/>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Steps</a:t>
            </a:r>
            <a:endParaRPr/>
          </a:p>
        </p:txBody>
      </p:sp>
      <p:grpSp>
        <p:nvGrpSpPr>
          <p:cNvPr id="159" name="Google Shape;159;p34"/>
          <p:cNvGrpSpPr/>
          <p:nvPr/>
        </p:nvGrpSpPr>
        <p:grpSpPr>
          <a:xfrm>
            <a:off x="363524" y="1258050"/>
            <a:ext cx="2726286" cy="2547000"/>
            <a:chOff x="363524" y="1258050"/>
            <a:chExt cx="2726286" cy="2547000"/>
          </a:xfrm>
        </p:grpSpPr>
        <p:sp>
          <p:nvSpPr>
            <p:cNvPr id="160" name="Google Shape;160;p34"/>
            <p:cNvSpPr/>
            <p:nvPr/>
          </p:nvSpPr>
          <p:spPr>
            <a:xfrm rot="2700000">
              <a:off x="1356161"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4"/>
            <p:cNvSpPr/>
            <p:nvPr/>
          </p:nvSpPr>
          <p:spPr>
            <a:xfrm>
              <a:off x="580539"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942A1"/>
                  </a:solidFill>
                  <a:latin typeface="Roboto"/>
                  <a:ea typeface="Roboto"/>
                  <a:cs typeface="Roboto"/>
                  <a:sym typeface="Roboto"/>
                </a:rPr>
                <a:t>1</a:t>
              </a:r>
              <a:endParaRPr sz="1200" b="1">
                <a:solidFill>
                  <a:srgbClr val="0942A1"/>
                </a:solidFill>
                <a:latin typeface="Roboto"/>
                <a:ea typeface="Roboto"/>
                <a:cs typeface="Roboto"/>
                <a:sym typeface="Roboto"/>
              </a:endParaRPr>
            </a:p>
          </p:txBody>
        </p:sp>
        <p:sp>
          <p:nvSpPr>
            <p:cNvPr id="162" name="Google Shape;162;p34"/>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oboto"/>
                  <a:ea typeface="Roboto"/>
                  <a:cs typeface="Roboto"/>
                  <a:sym typeface="Roboto"/>
                </a:rPr>
                <a:t>Data Preparation and Datasets</a:t>
              </a:r>
              <a:endParaRPr sz="1200" b="1">
                <a:solidFill>
                  <a:srgbClr val="FFFFFF"/>
                </a:solidFill>
                <a:latin typeface="Roboto"/>
                <a:ea typeface="Roboto"/>
                <a:cs typeface="Roboto"/>
                <a:sym typeface="Roboto"/>
              </a:endParaRPr>
            </a:p>
          </p:txBody>
        </p:sp>
        <p:sp>
          <p:nvSpPr>
            <p:cNvPr id="163" name="Google Shape;163;p34"/>
            <p:cNvSpPr txBox="1"/>
            <p:nvPr/>
          </p:nvSpPr>
          <p:spPr>
            <a:xfrm rot="-2700000">
              <a:off x="1029496"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Roboto"/>
                  <a:ea typeface="Roboto"/>
                  <a:cs typeface="Roboto"/>
                  <a:sym typeface="Roboto"/>
                </a:rPr>
                <a:t>The process of finding data sets and making the data sets ready</a:t>
              </a:r>
              <a:endParaRPr sz="800" b="1">
                <a:latin typeface="Roboto"/>
                <a:ea typeface="Roboto"/>
                <a:cs typeface="Roboto"/>
                <a:sym typeface="Roboto"/>
              </a:endParaRPr>
            </a:p>
          </p:txBody>
        </p:sp>
      </p:grpSp>
      <p:grpSp>
        <p:nvGrpSpPr>
          <p:cNvPr id="164" name="Google Shape;164;p34"/>
          <p:cNvGrpSpPr/>
          <p:nvPr/>
        </p:nvGrpSpPr>
        <p:grpSpPr>
          <a:xfrm>
            <a:off x="2273746" y="1258050"/>
            <a:ext cx="2726286" cy="2547000"/>
            <a:chOff x="2273746" y="1258050"/>
            <a:chExt cx="2726286" cy="2547000"/>
          </a:xfrm>
        </p:grpSpPr>
        <p:sp>
          <p:nvSpPr>
            <p:cNvPr id="165" name="Google Shape;165;p34"/>
            <p:cNvSpPr/>
            <p:nvPr/>
          </p:nvSpPr>
          <p:spPr>
            <a:xfrm rot="2700000">
              <a:off x="3266383" y="1011412"/>
              <a:ext cx="561726" cy="3040276"/>
            </a:xfrm>
            <a:prstGeom prst="roundRect">
              <a:avLst>
                <a:gd name="adj" fmla="val 50000"/>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4"/>
            <p:cNvSpPr/>
            <p:nvPr/>
          </p:nvSpPr>
          <p:spPr>
            <a:xfrm>
              <a:off x="2490761"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C57D3"/>
                  </a:solidFill>
                  <a:latin typeface="Roboto"/>
                  <a:ea typeface="Roboto"/>
                  <a:cs typeface="Roboto"/>
                  <a:sym typeface="Roboto"/>
                </a:rPr>
                <a:t>2</a:t>
              </a:r>
              <a:endParaRPr sz="1200" b="1">
                <a:solidFill>
                  <a:srgbClr val="0C57D3"/>
                </a:solidFill>
                <a:latin typeface="Roboto"/>
                <a:ea typeface="Roboto"/>
                <a:cs typeface="Roboto"/>
                <a:sym typeface="Roboto"/>
              </a:endParaRPr>
            </a:p>
          </p:txBody>
        </p:sp>
        <p:sp>
          <p:nvSpPr>
            <p:cNvPr id="167" name="Google Shape;167;p34"/>
            <p:cNvSpPr txBox="1"/>
            <p:nvPr/>
          </p:nvSpPr>
          <p:spPr>
            <a:xfrm rot="-2700000">
              <a:off x="2473968" y="2237954"/>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solidFill>
                    <a:srgbClr val="FFFFFF"/>
                  </a:solidFill>
                  <a:latin typeface="Roboto"/>
                  <a:ea typeface="Roboto"/>
                  <a:cs typeface="Roboto"/>
                  <a:sym typeface="Roboto"/>
                </a:rPr>
                <a:t>Choosing the right pre-trained model</a:t>
              </a:r>
              <a:endParaRPr sz="1000" b="1">
                <a:solidFill>
                  <a:srgbClr val="FFFFFF"/>
                </a:solidFill>
                <a:latin typeface="Roboto"/>
                <a:ea typeface="Roboto"/>
                <a:cs typeface="Roboto"/>
                <a:sym typeface="Roboto"/>
              </a:endParaRPr>
            </a:p>
          </p:txBody>
        </p:sp>
        <p:sp>
          <p:nvSpPr>
            <p:cNvPr id="168" name="Google Shape;168;p34"/>
            <p:cNvSpPr txBox="1"/>
            <p:nvPr/>
          </p:nvSpPr>
          <p:spPr>
            <a:xfrm rot="-2700000">
              <a:off x="2939718"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Roboto"/>
                  <a:ea typeface="Roboto"/>
                  <a:cs typeface="Roboto"/>
                  <a:sym typeface="Roboto"/>
                </a:rPr>
                <a:t>Selection phase of the correct pre-trained model</a:t>
              </a:r>
              <a:endParaRPr sz="800" b="1">
                <a:latin typeface="Roboto"/>
                <a:ea typeface="Roboto"/>
                <a:cs typeface="Roboto"/>
                <a:sym typeface="Roboto"/>
              </a:endParaRPr>
            </a:p>
          </p:txBody>
        </p:sp>
      </p:grpSp>
      <p:grpSp>
        <p:nvGrpSpPr>
          <p:cNvPr id="169" name="Google Shape;169;p34"/>
          <p:cNvGrpSpPr/>
          <p:nvPr/>
        </p:nvGrpSpPr>
        <p:grpSpPr>
          <a:xfrm>
            <a:off x="4193764" y="1258050"/>
            <a:ext cx="2726286" cy="2547000"/>
            <a:chOff x="4193764" y="1258050"/>
            <a:chExt cx="2726286" cy="2547000"/>
          </a:xfrm>
        </p:grpSpPr>
        <p:sp>
          <p:nvSpPr>
            <p:cNvPr id="170" name="Google Shape;170;p34"/>
            <p:cNvSpPr/>
            <p:nvPr/>
          </p:nvSpPr>
          <p:spPr>
            <a:xfrm rot="2700000">
              <a:off x="5186401"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4"/>
            <p:cNvSpPr/>
            <p:nvPr/>
          </p:nvSpPr>
          <p:spPr>
            <a:xfrm>
              <a:off x="4410780"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D5CDF"/>
                  </a:solidFill>
                  <a:latin typeface="Roboto"/>
                  <a:ea typeface="Roboto"/>
                  <a:cs typeface="Roboto"/>
                  <a:sym typeface="Roboto"/>
                </a:rPr>
                <a:t>3</a:t>
              </a:r>
              <a:endParaRPr sz="1200" b="1">
                <a:solidFill>
                  <a:srgbClr val="0D5CDF"/>
                </a:solidFill>
                <a:latin typeface="Roboto"/>
                <a:ea typeface="Roboto"/>
                <a:cs typeface="Roboto"/>
                <a:sym typeface="Roboto"/>
              </a:endParaRPr>
            </a:p>
          </p:txBody>
        </p:sp>
        <p:sp>
          <p:nvSpPr>
            <p:cNvPr id="172" name="Google Shape;172;p34"/>
            <p:cNvSpPr txBox="1"/>
            <p:nvPr/>
          </p:nvSpPr>
          <p:spPr>
            <a:xfrm rot="-2700000">
              <a:off x="4400124" y="2240504"/>
              <a:ext cx="2334301"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Identifying the right parameters for fine-tuning</a:t>
              </a:r>
              <a:endParaRPr sz="1200" b="1">
                <a:solidFill>
                  <a:srgbClr val="FFFFFF"/>
                </a:solidFill>
                <a:latin typeface="Roboto"/>
                <a:ea typeface="Roboto"/>
                <a:cs typeface="Roboto"/>
                <a:sym typeface="Roboto"/>
              </a:endParaRPr>
            </a:p>
          </p:txBody>
        </p:sp>
        <p:sp>
          <p:nvSpPr>
            <p:cNvPr id="173" name="Google Shape;173;p34"/>
            <p:cNvSpPr txBox="1"/>
            <p:nvPr/>
          </p:nvSpPr>
          <p:spPr>
            <a:xfrm rot="-2700000">
              <a:off x="4859736"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Roboto"/>
                  <a:ea typeface="Roboto"/>
                  <a:cs typeface="Roboto"/>
                  <a:sym typeface="Roboto"/>
                </a:rPr>
                <a:t>Selecting the configs and parameters to be fine-tuned</a:t>
              </a:r>
              <a:endParaRPr sz="800" b="1">
                <a:latin typeface="Roboto"/>
                <a:ea typeface="Roboto"/>
                <a:cs typeface="Roboto"/>
                <a:sym typeface="Roboto"/>
              </a:endParaRPr>
            </a:p>
          </p:txBody>
        </p:sp>
      </p:grpSp>
      <p:grpSp>
        <p:nvGrpSpPr>
          <p:cNvPr id="174" name="Google Shape;174;p34"/>
          <p:cNvGrpSpPr/>
          <p:nvPr/>
        </p:nvGrpSpPr>
        <p:grpSpPr>
          <a:xfrm>
            <a:off x="6103986" y="1258050"/>
            <a:ext cx="2733061" cy="2547007"/>
            <a:chOff x="6103986" y="1258050"/>
            <a:chExt cx="2733061" cy="2547007"/>
          </a:xfrm>
        </p:grpSpPr>
        <p:sp>
          <p:nvSpPr>
            <p:cNvPr id="175" name="Google Shape;175;p34"/>
            <p:cNvSpPr/>
            <p:nvPr/>
          </p:nvSpPr>
          <p:spPr>
            <a:xfrm rot="2700000">
              <a:off x="7096623" y="1011412"/>
              <a:ext cx="561726" cy="3040276"/>
            </a:xfrm>
            <a:prstGeom prst="roundRect">
              <a:avLst>
                <a:gd name="adj" fmla="val 50000"/>
              </a:avLst>
            </a:prstGeom>
            <a:solidFill>
              <a:srgbClr val="0E63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4"/>
            <p:cNvSpPr/>
            <p:nvPr/>
          </p:nvSpPr>
          <p:spPr>
            <a:xfrm>
              <a:off x="632100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E63F0"/>
                  </a:solidFill>
                  <a:latin typeface="Roboto"/>
                  <a:ea typeface="Roboto"/>
                  <a:cs typeface="Roboto"/>
                  <a:sym typeface="Roboto"/>
                </a:rPr>
                <a:t>4</a:t>
              </a:r>
              <a:endParaRPr sz="1200" b="1">
                <a:solidFill>
                  <a:srgbClr val="0E63F0"/>
                </a:solidFill>
                <a:latin typeface="Roboto"/>
                <a:ea typeface="Roboto"/>
                <a:cs typeface="Roboto"/>
                <a:sym typeface="Roboto"/>
              </a:endParaRPr>
            </a:p>
          </p:txBody>
        </p:sp>
        <p:sp>
          <p:nvSpPr>
            <p:cNvPr id="177" name="Google Shape;177;p34"/>
            <p:cNvSpPr txBox="1"/>
            <p:nvPr/>
          </p:nvSpPr>
          <p:spPr>
            <a:xfrm rot="-2700000">
              <a:off x="6306241" y="2238854"/>
              <a:ext cx="233896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Model deployment (Future)</a:t>
              </a:r>
              <a:endParaRPr sz="1200" b="1">
                <a:solidFill>
                  <a:srgbClr val="FFFFFF"/>
                </a:solidFill>
                <a:latin typeface="Roboto"/>
                <a:ea typeface="Roboto"/>
                <a:cs typeface="Roboto"/>
                <a:sym typeface="Roboto"/>
              </a:endParaRPr>
            </a:p>
          </p:txBody>
        </p:sp>
        <p:sp>
          <p:nvSpPr>
            <p:cNvPr id="178" name="Google Shape;178;p34"/>
            <p:cNvSpPr txBox="1"/>
            <p:nvPr/>
          </p:nvSpPr>
          <p:spPr>
            <a:xfrm rot="-2700000">
              <a:off x="6776733" y="259284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Roboto"/>
                  <a:ea typeface="Roboto"/>
                  <a:cs typeface="Roboto"/>
                  <a:sym typeface="Roboto"/>
                </a:rPr>
                <a:t>Taking the model live and making it ready</a:t>
              </a:r>
              <a:endParaRPr sz="800" b="1">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5"/>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 for Fine-Tuning</a:t>
            </a:r>
            <a:endParaRPr/>
          </a:p>
        </p:txBody>
      </p:sp>
      <p:sp>
        <p:nvSpPr>
          <p:cNvPr id="184" name="Google Shape;184;p35"/>
          <p:cNvSpPr txBox="1"/>
          <p:nvPr/>
        </p:nvSpPr>
        <p:spPr>
          <a:xfrm>
            <a:off x="508750" y="971725"/>
            <a:ext cx="8104500" cy="37971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1"/>
              </a:buClr>
              <a:buSzPts val="2300"/>
              <a:buChar char="●"/>
            </a:pPr>
            <a:r>
              <a:rPr lang="en" sz="2300">
                <a:solidFill>
                  <a:schemeClr val="dk1"/>
                </a:solidFill>
              </a:rPr>
              <a:t>iCliniq,13k,Turkish</a:t>
            </a:r>
            <a:endParaRPr sz="2300">
              <a:solidFill>
                <a:schemeClr val="dk1"/>
              </a:solidFill>
            </a:endParaRPr>
          </a:p>
          <a:p>
            <a:pPr marL="457200" lvl="0" indent="-374650" algn="l" rtl="0">
              <a:spcBef>
                <a:spcPts val="0"/>
              </a:spcBef>
              <a:spcAft>
                <a:spcPts val="0"/>
              </a:spcAft>
              <a:buClr>
                <a:schemeClr val="dk1"/>
              </a:buClr>
              <a:buSzPts val="2300"/>
              <a:buChar char="●"/>
            </a:pPr>
            <a:r>
              <a:rPr lang="en" sz="2300">
                <a:solidFill>
                  <a:schemeClr val="dk1"/>
                </a:solidFill>
              </a:rPr>
              <a:t>Medquad,16k,English</a:t>
            </a:r>
            <a:endParaRPr sz="2300">
              <a:solidFill>
                <a:schemeClr val="dk1"/>
              </a:solidFill>
            </a:endParaRPr>
          </a:p>
          <a:p>
            <a:pPr marL="0" lvl="0" indent="0" algn="l" rtl="0">
              <a:spcBef>
                <a:spcPts val="0"/>
              </a:spcBef>
              <a:spcAft>
                <a:spcPts val="0"/>
              </a:spcAft>
              <a:buClr>
                <a:schemeClr val="dk1"/>
              </a:buClr>
              <a:buSzPts val="1100"/>
              <a:buFont typeface="Arial"/>
              <a:buNone/>
            </a:pPr>
            <a:endParaRPr sz="2800">
              <a:solidFill>
                <a:schemeClr val="dk1"/>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6"/>
          <p:cNvSpPr txBox="1">
            <a:spLocks noGrp="1"/>
          </p:cNvSpPr>
          <p:nvPr>
            <p:ph type="title"/>
          </p:nvPr>
        </p:nvSpPr>
        <p:spPr>
          <a:xfrm>
            <a:off x="311700" y="246600"/>
            <a:ext cx="8832300" cy="9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 Samples (iCliniq,13k,Turkish)</a:t>
            </a:r>
            <a:endParaRPr/>
          </a:p>
        </p:txBody>
      </p:sp>
      <p:pic>
        <p:nvPicPr>
          <p:cNvPr id="190" name="Google Shape;190;p36"/>
          <p:cNvPicPr preferRelativeResize="0"/>
          <p:nvPr/>
        </p:nvPicPr>
        <p:blipFill>
          <a:blip r:embed="rId3">
            <a:alphaModFix/>
          </a:blip>
          <a:stretch>
            <a:fillRect/>
          </a:stretch>
        </p:blipFill>
        <p:spPr>
          <a:xfrm>
            <a:off x="444150" y="863550"/>
            <a:ext cx="8046948" cy="3416399"/>
          </a:xfrm>
          <a:prstGeom prst="rect">
            <a:avLst/>
          </a:prstGeom>
          <a:noFill/>
          <a:ln>
            <a:noFill/>
          </a:ln>
        </p:spPr>
      </p:pic>
      <p:sp>
        <p:nvSpPr>
          <p:cNvPr id="191" name="Google Shape;191;p36"/>
          <p:cNvSpPr txBox="1"/>
          <p:nvPr/>
        </p:nvSpPr>
        <p:spPr>
          <a:xfrm>
            <a:off x="444138" y="4466875"/>
            <a:ext cx="76770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Yagnik, N., Jhaveri, J., Sharma, V., Pila, G., Ben, A., &amp; Shang, J. (2024). MedLM: Exploring Language Models for Medical Question Answering Systems. </a:t>
            </a:r>
            <a:r>
              <a:rPr lang="en" sz="1000" i="1">
                <a:solidFill>
                  <a:srgbClr val="222222"/>
                </a:solidFill>
                <a:highlight>
                  <a:srgbClr val="FFFFFF"/>
                </a:highlight>
              </a:rPr>
              <a:t>arXiv preprint arXiv:2401.11389</a:t>
            </a:r>
            <a:r>
              <a:rPr lang="en" sz="1000">
                <a:solidFill>
                  <a:srgbClr val="222222"/>
                </a:solidFill>
                <a:highlight>
                  <a:srgbClr val="FFFFFF"/>
                </a:highlight>
              </a:rPr>
              <a:t>.</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7"/>
          <p:cNvSpPr txBox="1">
            <a:spLocks noGrp="1"/>
          </p:cNvSpPr>
          <p:nvPr>
            <p:ph type="title"/>
          </p:nvPr>
        </p:nvSpPr>
        <p:spPr>
          <a:xfrm>
            <a:off x="311700" y="200825"/>
            <a:ext cx="8520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 Samples (Medquad,16k,English)</a:t>
            </a:r>
            <a:endParaRPr/>
          </a:p>
        </p:txBody>
      </p:sp>
      <p:pic>
        <p:nvPicPr>
          <p:cNvPr id="197" name="Google Shape;197;p37"/>
          <p:cNvPicPr preferRelativeResize="0"/>
          <p:nvPr/>
        </p:nvPicPr>
        <p:blipFill>
          <a:blip r:embed="rId3">
            <a:alphaModFix/>
          </a:blip>
          <a:stretch>
            <a:fillRect/>
          </a:stretch>
        </p:blipFill>
        <p:spPr>
          <a:xfrm>
            <a:off x="493500" y="849375"/>
            <a:ext cx="7387100" cy="3296975"/>
          </a:xfrm>
          <a:prstGeom prst="rect">
            <a:avLst/>
          </a:prstGeom>
          <a:noFill/>
          <a:ln>
            <a:noFill/>
          </a:ln>
        </p:spPr>
      </p:pic>
      <p:sp>
        <p:nvSpPr>
          <p:cNvPr id="198" name="Google Shape;198;p37"/>
          <p:cNvSpPr txBox="1"/>
          <p:nvPr/>
        </p:nvSpPr>
        <p:spPr>
          <a:xfrm>
            <a:off x="493488" y="4375300"/>
            <a:ext cx="76770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Ben Abacha, A., &amp; Demner-Fushman, D. (2019). A question-entailment approach to question answering. </a:t>
            </a:r>
            <a:r>
              <a:rPr lang="en" sz="1000" i="1">
                <a:solidFill>
                  <a:srgbClr val="222222"/>
                </a:solidFill>
                <a:highlight>
                  <a:srgbClr val="FFFFFF"/>
                </a:highlight>
              </a:rPr>
              <a:t>BMC bioinformatics</a:t>
            </a:r>
            <a:r>
              <a:rPr lang="en" sz="1000">
                <a:solidFill>
                  <a:srgbClr val="222222"/>
                </a:solidFill>
                <a:highlight>
                  <a:srgbClr val="FFFFFF"/>
                </a:highlight>
              </a:rPr>
              <a:t>, </a:t>
            </a:r>
            <a:r>
              <a:rPr lang="en" sz="1000" i="1">
                <a:solidFill>
                  <a:srgbClr val="222222"/>
                </a:solidFill>
                <a:highlight>
                  <a:srgbClr val="FFFFFF"/>
                </a:highlight>
              </a:rPr>
              <a:t>20</a:t>
            </a:r>
            <a:r>
              <a:rPr lang="en" sz="1000">
                <a:solidFill>
                  <a:srgbClr val="222222"/>
                </a:solidFill>
                <a:highlight>
                  <a:srgbClr val="FFFFFF"/>
                </a:highlight>
              </a:rPr>
              <a:t>, 1-23.</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00825"/>
            <a:ext cx="8520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a:t>
            </a:r>
            <a:endParaRPr/>
          </a:p>
        </p:txBody>
      </p:sp>
      <p:sp>
        <p:nvSpPr>
          <p:cNvPr id="204" name="Google Shape;204;p38"/>
          <p:cNvSpPr txBox="1"/>
          <p:nvPr/>
        </p:nvSpPr>
        <p:spPr>
          <a:xfrm>
            <a:off x="493500" y="986975"/>
            <a:ext cx="8272200" cy="29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Medquad datasets was converted to Turkish by using the Google Translate Api.</a:t>
            </a:r>
            <a:endParaRPr sz="1800">
              <a:solidFill>
                <a:schemeClr val="dk2"/>
              </a:solidFill>
            </a:endParaRPr>
          </a:p>
          <a:p>
            <a:pPr marL="0" lvl="0" indent="0" algn="l" rtl="0">
              <a:spcBef>
                <a:spcPts val="0"/>
              </a:spcBef>
              <a:spcAft>
                <a:spcPts val="0"/>
              </a:spcAft>
              <a:buNone/>
            </a:pPr>
            <a:endParaRPr sz="1800">
              <a:solidFill>
                <a:schemeClr val="dk2"/>
              </a:solidFill>
            </a:endParaRPr>
          </a:p>
          <a:p>
            <a:pPr marL="0" lvl="0" indent="0" algn="l" rtl="0">
              <a:spcBef>
                <a:spcPts val="0"/>
              </a:spcBef>
              <a:spcAft>
                <a:spcPts val="0"/>
              </a:spcAft>
              <a:buNone/>
            </a:pPr>
            <a:r>
              <a:rPr lang="en" sz="1800">
                <a:solidFill>
                  <a:schemeClr val="dk2"/>
                </a:solidFill>
              </a:rPr>
              <a:t>Also Gemini api experienced for translation</a:t>
            </a:r>
            <a:endParaRPr sz="1800">
              <a:solidFill>
                <a:schemeClr val="dk2"/>
              </a:solidFill>
            </a:endParaRPr>
          </a:p>
        </p:txBody>
      </p:sp>
      <p:pic>
        <p:nvPicPr>
          <p:cNvPr id="205" name="Google Shape;205;p38"/>
          <p:cNvPicPr preferRelativeResize="0"/>
          <p:nvPr/>
        </p:nvPicPr>
        <p:blipFill>
          <a:blip r:embed="rId3">
            <a:alphaModFix/>
          </a:blip>
          <a:stretch>
            <a:fillRect/>
          </a:stretch>
        </p:blipFill>
        <p:spPr>
          <a:xfrm>
            <a:off x="5421175" y="2286850"/>
            <a:ext cx="2829575" cy="212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Choosing the right pre-trained model</a:t>
            </a:r>
            <a:endParaRPr/>
          </a:p>
        </p:txBody>
      </p:sp>
      <p:sp>
        <p:nvSpPr>
          <p:cNvPr id="211" name="Google Shape;211;p39"/>
          <p:cNvSpPr txBox="1"/>
          <p:nvPr/>
        </p:nvSpPr>
        <p:spPr>
          <a:xfrm>
            <a:off x="311700" y="1014375"/>
            <a:ext cx="2759100" cy="3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212" name="Google Shape;212;p39"/>
          <p:cNvPicPr preferRelativeResize="0"/>
          <p:nvPr/>
        </p:nvPicPr>
        <p:blipFill>
          <a:blip r:embed="rId3">
            <a:alphaModFix/>
          </a:blip>
          <a:stretch>
            <a:fillRect/>
          </a:stretch>
        </p:blipFill>
        <p:spPr>
          <a:xfrm>
            <a:off x="1698875" y="756688"/>
            <a:ext cx="5568549" cy="431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Pre-trained Models</a:t>
            </a:r>
            <a:endParaRPr/>
          </a:p>
          <a:p>
            <a:pPr marL="0" lvl="0" indent="0" algn="l" rtl="0">
              <a:spcBef>
                <a:spcPts val="0"/>
              </a:spcBef>
              <a:spcAft>
                <a:spcPts val="0"/>
              </a:spcAft>
              <a:buNone/>
            </a:pPr>
            <a:endParaRPr/>
          </a:p>
        </p:txBody>
      </p:sp>
      <p:pic>
        <p:nvPicPr>
          <p:cNvPr id="218" name="Google Shape;218;p40"/>
          <p:cNvPicPr preferRelativeResize="0"/>
          <p:nvPr/>
        </p:nvPicPr>
        <p:blipFill>
          <a:blip r:embed="rId3">
            <a:alphaModFix/>
          </a:blip>
          <a:stretch>
            <a:fillRect/>
          </a:stretch>
        </p:blipFill>
        <p:spPr>
          <a:xfrm>
            <a:off x="311700" y="1063300"/>
            <a:ext cx="8839198" cy="370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1"/>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Pre-trained Models</a:t>
            </a:r>
            <a:endParaRPr/>
          </a:p>
        </p:txBody>
      </p:sp>
      <p:pic>
        <p:nvPicPr>
          <p:cNvPr id="224" name="Google Shape;224;p41"/>
          <p:cNvPicPr preferRelativeResize="0"/>
          <p:nvPr/>
        </p:nvPicPr>
        <p:blipFill>
          <a:blip r:embed="rId3">
            <a:alphaModFix/>
          </a:blip>
          <a:stretch>
            <a:fillRect/>
          </a:stretch>
        </p:blipFill>
        <p:spPr>
          <a:xfrm>
            <a:off x="152400" y="910675"/>
            <a:ext cx="3820974" cy="4080425"/>
          </a:xfrm>
          <a:prstGeom prst="rect">
            <a:avLst/>
          </a:prstGeom>
          <a:noFill/>
          <a:ln>
            <a:noFill/>
          </a:ln>
        </p:spPr>
      </p:pic>
      <p:pic>
        <p:nvPicPr>
          <p:cNvPr id="225" name="Google Shape;225;p41"/>
          <p:cNvPicPr preferRelativeResize="0"/>
          <p:nvPr/>
        </p:nvPicPr>
        <p:blipFill>
          <a:blip r:embed="rId4">
            <a:alphaModFix/>
          </a:blip>
          <a:stretch>
            <a:fillRect/>
          </a:stretch>
        </p:blipFill>
        <p:spPr>
          <a:xfrm>
            <a:off x="4800925" y="910675"/>
            <a:ext cx="3469375" cy="4080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Metodology - Fine - tuning</a:t>
            </a:r>
            <a:endParaRPr/>
          </a:p>
        </p:txBody>
      </p:sp>
      <p:sp>
        <p:nvSpPr>
          <p:cNvPr id="231" name="Google Shape;23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Fine-tuning is the process of customising a pre-trained deep learning model by retraining it on a specific task or dataset. This process enables the model to adapt its general knowledge to new data and tasks. </a:t>
            </a:r>
            <a:endParaRPr/>
          </a:p>
          <a:p>
            <a:pPr marL="0" lvl="0" indent="0" algn="l" rtl="0">
              <a:spcBef>
                <a:spcPts val="1600"/>
              </a:spcBef>
              <a:spcAft>
                <a:spcPts val="0"/>
              </a:spcAft>
              <a:buNone/>
            </a:pPr>
            <a:r>
              <a:rPr lang="en"/>
              <a:t>Fine-tuning improves model performance on customised tasks and offers a cost-effective solution. </a:t>
            </a:r>
            <a:endParaRPr/>
          </a:p>
          <a:p>
            <a:pPr marL="0" lvl="0" indent="0" algn="l" rtl="0">
              <a:spcBef>
                <a:spcPts val="1600"/>
              </a:spcBef>
              <a:spcAft>
                <a:spcPts val="0"/>
              </a:spcAft>
              <a:buClr>
                <a:schemeClr val="dk1"/>
              </a:buClr>
              <a:buSzPts val="1100"/>
              <a:buFont typeface="Arial"/>
              <a:buNone/>
            </a:pPr>
            <a:r>
              <a:rPr lang="en"/>
              <a:t>However, fine-tuning requires extensive knowledge of model architecture, benchmark performance and adaptability</a:t>
            </a: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Efficient Fine-tuning (LoRA)</a:t>
            </a:r>
            <a:endParaRPr/>
          </a:p>
        </p:txBody>
      </p:sp>
      <p:pic>
        <p:nvPicPr>
          <p:cNvPr id="237" name="Google Shape;237;p43"/>
          <p:cNvPicPr preferRelativeResize="0"/>
          <p:nvPr/>
        </p:nvPicPr>
        <p:blipFill>
          <a:blip r:embed="rId3">
            <a:alphaModFix/>
          </a:blip>
          <a:stretch>
            <a:fillRect/>
          </a:stretch>
        </p:blipFill>
        <p:spPr>
          <a:xfrm>
            <a:off x="4776928" y="885825"/>
            <a:ext cx="4236800" cy="3099925"/>
          </a:xfrm>
          <a:prstGeom prst="rect">
            <a:avLst/>
          </a:prstGeom>
          <a:noFill/>
          <a:ln>
            <a:noFill/>
          </a:ln>
        </p:spPr>
      </p:pic>
      <p:sp>
        <p:nvSpPr>
          <p:cNvPr id="238" name="Google Shape;238;p43"/>
          <p:cNvSpPr txBox="1"/>
          <p:nvPr/>
        </p:nvSpPr>
        <p:spPr>
          <a:xfrm>
            <a:off x="188625" y="1451450"/>
            <a:ext cx="4641300" cy="30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1. Parameter Reduction</a:t>
            </a:r>
            <a:endParaRPr sz="1800">
              <a:solidFill>
                <a:schemeClr val="dk2"/>
              </a:solidFill>
            </a:endParaRPr>
          </a:p>
          <a:p>
            <a:pPr marL="0" lvl="0" indent="0" algn="l" rtl="0">
              <a:spcBef>
                <a:spcPts val="0"/>
              </a:spcBef>
              <a:spcAft>
                <a:spcPts val="0"/>
              </a:spcAft>
              <a:buNone/>
            </a:pPr>
            <a:r>
              <a:rPr lang="en" sz="1800">
                <a:solidFill>
                  <a:schemeClr val="dk2"/>
                </a:solidFill>
              </a:rPr>
              <a:t>2. Efficient GPU Memory Usage</a:t>
            </a:r>
            <a:endParaRPr sz="1800">
              <a:solidFill>
                <a:schemeClr val="dk2"/>
              </a:solidFill>
            </a:endParaRPr>
          </a:p>
          <a:p>
            <a:pPr marL="0" lvl="0" indent="0" algn="l" rtl="0">
              <a:spcBef>
                <a:spcPts val="0"/>
              </a:spcBef>
              <a:spcAft>
                <a:spcPts val="0"/>
              </a:spcAft>
              <a:buNone/>
            </a:pPr>
            <a:r>
              <a:rPr lang="en" sz="1800">
                <a:solidFill>
                  <a:schemeClr val="dk2"/>
                </a:solidFill>
              </a:rPr>
              <a:t>3. Avoiding Overfitting</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4. Efficient Task-Switching</a:t>
            </a:r>
            <a:endParaRPr sz="1800">
              <a:solidFill>
                <a:schemeClr val="dk2"/>
              </a:solidFill>
            </a:endParaRPr>
          </a:p>
          <a:p>
            <a:pPr marL="0" lvl="0" indent="0" algn="l" rtl="0">
              <a:spcBef>
                <a:spcPts val="0"/>
              </a:spcBef>
              <a:spcAft>
                <a:spcPts val="0"/>
              </a:spcAft>
              <a:buNone/>
            </a:pPr>
            <a:endParaRPr sz="1800">
              <a:solidFill>
                <a:schemeClr val="dk2"/>
              </a:solidFill>
            </a:endParaRPr>
          </a:p>
        </p:txBody>
      </p:sp>
      <p:sp>
        <p:nvSpPr>
          <p:cNvPr id="239" name="Google Shape;239;p43"/>
          <p:cNvSpPr txBox="1"/>
          <p:nvPr/>
        </p:nvSpPr>
        <p:spPr>
          <a:xfrm>
            <a:off x="4776925" y="4179625"/>
            <a:ext cx="4055400" cy="80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rPr>
              <a:t>LoRA: Low-Rank Adaptation of Large Language Models</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Today’s Agenda</a:t>
            </a:r>
            <a:endParaRPr/>
          </a:p>
        </p:txBody>
      </p:sp>
      <p:sp>
        <p:nvSpPr>
          <p:cNvPr id="108" name="Google Shape;10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About Us</a:t>
            </a:r>
            <a:endParaRPr/>
          </a:p>
          <a:p>
            <a:pPr marL="457200" lvl="0" indent="-342900" algn="l" rtl="0">
              <a:spcBef>
                <a:spcPts val="0"/>
              </a:spcBef>
              <a:spcAft>
                <a:spcPts val="0"/>
              </a:spcAft>
              <a:buSzPts val="1800"/>
              <a:buChar char="●"/>
            </a:pPr>
            <a:r>
              <a:rPr lang="en"/>
              <a:t>Introduction and Problem Statement</a:t>
            </a:r>
            <a:endParaRPr/>
          </a:p>
          <a:p>
            <a:pPr marL="457200" lvl="0" indent="-342900" algn="l" rtl="0">
              <a:spcBef>
                <a:spcPts val="0"/>
              </a:spcBef>
              <a:spcAft>
                <a:spcPts val="0"/>
              </a:spcAft>
              <a:buSzPts val="1800"/>
              <a:buChar char="●"/>
            </a:pPr>
            <a:r>
              <a:rPr lang="en"/>
              <a:t>Datasets and Models</a:t>
            </a:r>
            <a:endParaRPr/>
          </a:p>
          <a:p>
            <a:pPr marL="457200" lvl="0" indent="-342900" algn="l" rtl="0">
              <a:spcBef>
                <a:spcPts val="0"/>
              </a:spcBef>
              <a:spcAft>
                <a:spcPts val="0"/>
              </a:spcAft>
              <a:buSzPts val="1800"/>
              <a:buChar char="●"/>
            </a:pPr>
            <a:r>
              <a:rPr lang="en"/>
              <a:t>Methodology</a:t>
            </a:r>
            <a:endParaRPr/>
          </a:p>
          <a:p>
            <a:pPr marL="457200" lvl="0" indent="-342900" algn="l" rtl="0">
              <a:spcBef>
                <a:spcPts val="0"/>
              </a:spcBef>
              <a:spcAft>
                <a:spcPts val="0"/>
              </a:spcAft>
              <a:buSzPts val="1800"/>
              <a:buChar char="●"/>
            </a:pPr>
            <a:r>
              <a:rPr lang="en"/>
              <a:t>Results</a:t>
            </a:r>
            <a:endParaRPr/>
          </a:p>
          <a:p>
            <a:pPr marL="457200" lvl="0" indent="-342900" algn="l" rtl="0">
              <a:spcBef>
                <a:spcPts val="0"/>
              </a:spcBef>
              <a:spcAft>
                <a:spcPts val="0"/>
              </a:spcAft>
              <a:buSzPts val="1800"/>
              <a:buChar char="●"/>
            </a:pPr>
            <a:r>
              <a:rPr lang="en"/>
              <a:t>Discussion</a:t>
            </a:r>
            <a:endParaRPr/>
          </a:p>
          <a:p>
            <a:pPr marL="457200" lvl="0" indent="-342900" algn="l" rtl="0">
              <a:spcBef>
                <a:spcPts val="0"/>
              </a:spcBef>
              <a:spcAft>
                <a:spcPts val="0"/>
              </a:spcAft>
              <a:buSzPts val="1800"/>
              <a:buChar char="●"/>
            </a:pPr>
            <a:r>
              <a:rPr lang="en"/>
              <a:t>Conclusions</a:t>
            </a:r>
            <a:endParaRPr/>
          </a:p>
          <a:p>
            <a:pPr marL="457200" lvl="0" indent="-342900" algn="l" rtl="0">
              <a:spcBef>
                <a:spcPts val="0"/>
              </a:spcBef>
              <a:spcAft>
                <a:spcPts val="0"/>
              </a:spcAft>
              <a:buSzPts val="1800"/>
              <a:buChar char="●"/>
            </a:pPr>
            <a:r>
              <a:rPr lang="en"/>
              <a:t>Teamwork Summary</a:t>
            </a:r>
            <a:endParaRPr/>
          </a:p>
          <a:p>
            <a:pPr marL="457200" lvl="0" indent="-342900" algn="l" rtl="0">
              <a:spcBef>
                <a:spcPts val="0"/>
              </a:spcBef>
              <a:spcAft>
                <a:spcPts val="0"/>
              </a:spcAft>
              <a:buSzPts val="1800"/>
              <a:buChar char="●"/>
            </a:pPr>
            <a:r>
              <a:rPr lang="en"/>
              <a:t>What is Next</a:t>
            </a:r>
            <a:endParaRPr/>
          </a:p>
          <a:p>
            <a:pPr marL="457200" lvl="0" indent="-342900" algn="l" rtl="0">
              <a:spcBef>
                <a:spcPts val="0"/>
              </a:spcBef>
              <a:spcAft>
                <a:spcPts val="0"/>
              </a:spcAft>
              <a:buSzPts val="1800"/>
              <a:buChar char="●"/>
            </a:pPr>
            <a:r>
              <a:rPr lang="en"/>
              <a:t>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Challanges</a:t>
            </a:r>
            <a:endParaRPr/>
          </a:p>
        </p:txBody>
      </p:sp>
      <p:sp>
        <p:nvSpPr>
          <p:cNvPr id="245" name="Google Shape;245;p44"/>
          <p:cNvSpPr txBox="1">
            <a:spLocks noGrp="1"/>
          </p:cNvSpPr>
          <p:nvPr>
            <p:ph type="body" idx="1"/>
          </p:nvPr>
        </p:nvSpPr>
        <p:spPr>
          <a:xfrm>
            <a:off x="311700" y="1152475"/>
            <a:ext cx="8520600" cy="37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GPU Resource Limitations:</a:t>
            </a:r>
            <a:endParaRPr sz="1700"/>
          </a:p>
          <a:p>
            <a:pPr marL="0" lvl="0" indent="0" algn="l" rtl="0">
              <a:spcBef>
                <a:spcPts val="1600"/>
              </a:spcBef>
              <a:spcAft>
                <a:spcPts val="0"/>
              </a:spcAft>
              <a:buNone/>
            </a:pPr>
            <a:r>
              <a:rPr lang="en" sz="1700"/>
              <a:t>Impact: The lack of sufficient GPU resources prevented us from effectively fine-tuning our models. Fine-tuning large language models requires substantial computational power, which was not fully available.</a:t>
            </a:r>
            <a:endParaRPr sz="1700"/>
          </a:p>
          <a:p>
            <a:pPr marL="0" lvl="0" indent="0" algn="l" rtl="0">
              <a:spcBef>
                <a:spcPts val="1600"/>
              </a:spcBef>
              <a:spcAft>
                <a:spcPts val="0"/>
              </a:spcAft>
              <a:buNone/>
            </a:pPr>
            <a:r>
              <a:rPr lang="en" sz="1700"/>
              <a:t>Consequence: This limitation constrained our ability to improve the model's performance and adapt it to our specific needs.</a:t>
            </a:r>
            <a:endParaRPr sz="1700"/>
          </a:p>
          <a:p>
            <a:pPr marL="0" lvl="0" indent="0" algn="l" rtl="0">
              <a:spcBef>
                <a:spcPts val="1600"/>
              </a:spcBef>
              <a:spcAft>
                <a:spcPts val="0"/>
              </a:spcAft>
              <a:buNone/>
            </a:pPr>
            <a:endParaRPr sz="1500"/>
          </a:p>
          <a:p>
            <a:pPr marL="0" lvl="0" indent="0" algn="l" rtl="0">
              <a:spcBef>
                <a:spcPts val="1600"/>
              </a:spcBef>
              <a:spcAft>
                <a:spcPts val="0"/>
              </a:spcAft>
              <a:buNone/>
            </a:pPr>
            <a:endParaRPr sz="1500"/>
          </a:p>
          <a:p>
            <a:pPr marL="0" lvl="0" indent="0" algn="l" rtl="0">
              <a:spcBef>
                <a:spcPts val="1600"/>
              </a:spcBef>
              <a:spcAft>
                <a:spcPts val="0"/>
              </a:spcAft>
              <a:buClr>
                <a:schemeClr val="dk1"/>
              </a:buClr>
              <a:buSzPts val="1100"/>
              <a:buFont typeface="Arial"/>
              <a:buNone/>
            </a:pPr>
            <a:endParaRPr sz="1600"/>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Challenges-2</a:t>
            </a:r>
            <a:endParaRPr/>
          </a:p>
        </p:txBody>
      </p:sp>
      <p:sp>
        <p:nvSpPr>
          <p:cNvPr id="251" name="Google Shape;251;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t>Token Limits in Translation Models:</a:t>
            </a:r>
            <a:endParaRPr sz="1500"/>
          </a:p>
          <a:p>
            <a:pPr marL="0" lvl="0" indent="0" algn="l" rtl="0">
              <a:spcBef>
                <a:spcPts val="1600"/>
              </a:spcBef>
              <a:spcAft>
                <a:spcPts val="0"/>
              </a:spcAft>
              <a:buClr>
                <a:schemeClr val="dk1"/>
              </a:buClr>
              <a:buSzPts val="1100"/>
              <a:buFont typeface="Arial"/>
              <a:buNone/>
            </a:pPr>
            <a:r>
              <a:rPr lang="en" sz="1500"/>
              <a:t>Impact: When translating our English datasets to Turkish using large language models (LLMs), we encountered token limitations. These models have a maximum token limit they can process at a time, which hindered our ability to translate large datasets efficiently.</a:t>
            </a:r>
            <a:endParaRPr sz="1500"/>
          </a:p>
          <a:p>
            <a:pPr marL="0" lvl="0" indent="0" algn="l" rtl="0">
              <a:spcBef>
                <a:spcPts val="1600"/>
              </a:spcBef>
              <a:spcAft>
                <a:spcPts val="1600"/>
              </a:spcAft>
              <a:buClr>
                <a:schemeClr val="dk1"/>
              </a:buClr>
              <a:buSzPts val="1100"/>
              <a:buFont typeface="Arial"/>
              <a:buNone/>
            </a:pPr>
            <a:r>
              <a:rPr lang="en" sz="1500"/>
              <a:t>Consequence: This issue led to incomplete translations and inconsistencies within the dataset, affecting the overall quality and performance of our chatbot in the Turkish language.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7"/>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Experimental Results</a:t>
            </a:r>
            <a:endParaRPr/>
          </a:p>
        </p:txBody>
      </p:sp>
      <p:sp>
        <p:nvSpPr>
          <p:cNvPr id="263" name="Google Shape;263;p47"/>
          <p:cNvSpPr txBox="1"/>
          <p:nvPr/>
        </p:nvSpPr>
        <p:spPr>
          <a:xfrm>
            <a:off x="351525" y="971725"/>
            <a:ext cx="8261700" cy="3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264" name="Google Shape;264;p47"/>
          <p:cNvPicPr preferRelativeResize="0"/>
          <p:nvPr/>
        </p:nvPicPr>
        <p:blipFill>
          <a:blip r:embed="rId3">
            <a:alphaModFix/>
          </a:blip>
          <a:stretch>
            <a:fillRect/>
          </a:stretch>
        </p:blipFill>
        <p:spPr>
          <a:xfrm>
            <a:off x="122100" y="1076325"/>
            <a:ext cx="8720548" cy="721525"/>
          </a:xfrm>
          <a:prstGeom prst="rect">
            <a:avLst/>
          </a:prstGeom>
          <a:noFill/>
          <a:ln>
            <a:noFill/>
          </a:ln>
        </p:spPr>
      </p:pic>
      <p:pic>
        <p:nvPicPr>
          <p:cNvPr id="265" name="Google Shape;265;p47"/>
          <p:cNvPicPr preferRelativeResize="0"/>
          <p:nvPr/>
        </p:nvPicPr>
        <p:blipFill>
          <a:blip r:embed="rId4">
            <a:alphaModFix/>
          </a:blip>
          <a:stretch>
            <a:fillRect/>
          </a:stretch>
        </p:blipFill>
        <p:spPr>
          <a:xfrm>
            <a:off x="122100" y="2250275"/>
            <a:ext cx="8720548" cy="721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endParaRPr/>
          </a:p>
        </p:txBody>
      </p:sp>
      <p:sp>
        <p:nvSpPr>
          <p:cNvPr id="271" name="Google Shape;271;p48"/>
          <p:cNvSpPr txBox="1"/>
          <p:nvPr/>
        </p:nvSpPr>
        <p:spPr>
          <a:xfrm>
            <a:off x="508750" y="971725"/>
            <a:ext cx="8104500" cy="40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2"/>
                </a:solidFill>
              </a:rPr>
              <a:t>In recent years, there has been substantial progress in developing medical chatbots leveraging large language models (LLMs). Notable projects such as ChatDoctor, MedLM, and the integration of models like Llama and Mistral have set high benchmarks in terms of performance and capabilities​​. These chatbots primarily focused on providing accurate medical information, assisting in diagnostics, and enhancing patient engagement by understanding and responding to a wide range of medical queries in English.</a:t>
            </a:r>
            <a:endParaRPr sz="1600">
              <a:solidFill>
                <a:schemeClr val="dk2"/>
              </a:solidFill>
            </a:endParaRPr>
          </a:p>
          <a:p>
            <a:pPr marL="0" lvl="0" indent="0" algn="l" rtl="0">
              <a:spcBef>
                <a:spcPts val="0"/>
              </a:spcBef>
              <a:spcAft>
                <a:spcPts val="0"/>
              </a:spcAft>
              <a:buClr>
                <a:schemeClr val="dk1"/>
              </a:buClr>
              <a:buSzPts val="1100"/>
              <a:buFont typeface="Arial"/>
              <a:buNone/>
            </a:pPr>
            <a:endParaRPr sz="1600">
              <a:solidFill>
                <a:schemeClr val="dk2"/>
              </a:solidFill>
            </a:endParaRPr>
          </a:p>
          <a:p>
            <a:pPr marL="0" lvl="0" indent="0" algn="l" rtl="0">
              <a:spcBef>
                <a:spcPts val="0"/>
              </a:spcBef>
              <a:spcAft>
                <a:spcPts val="0"/>
              </a:spcAft>
              <a:buClr>
                <a:schemeClr val="dk1"/>
              </a:buClr>
              <a:buSzPts val="1100"/>
              <a:buFont typeface="Arial"/>
              <a:buNone/>
            </a:pPr>
            <a:r>
              <a:rPr lang="en" sz="1600">
                <a:solidFill>
                  <a:schemeClr val="dk2"/>
                </a:solidFill>
              </a:rPr>
              <a:t>Our project, MediMate, distinguishes itself by targeting the Turkish language, addressing a significant gap in the availability of medical conversational AI in non-English languages. While previous works have showcased impressive results in English, there has been limited progress in adapting these models for Turkish, which presents unique linguistic challenges. This adaptation is critical to improving healthcare accessibility for Turkish-speaking populations.</a:t>
            </a:r>
            <a:endParaRPr sz="1600">
              <a:solidFill>
                <a:schemeClr val="dk2"/>
              </a:solidFill>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Strengths of Our Approach</a:t>
            </a:r>
            <a:endParaRPr/>
          </a:p>
        </p:txBody>
      </p:sp>
      <p:sp>
        <p:nvSpPr>
          <p:cNvPr id="277" name="Google Shape;277;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Language Adaptation: One of the most notable strengths of MediMate is its focus on the Turkish language. By utilizing advanced translation techniques and fine-tuning strategies, we have tailored the model to understand and respond to medical queries in Turkish effectively. This localization ensures that the chatbot is not just a direct translation of English models but is adapted to the nuances of the Turkish language and medical terminology.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87"/>
        <p:cNvGrpSpPr/>
        <p:nvPr/>
      </p:nvGrpSpPr>
      <p:grpSpPr>
        <a:xfrm>
          <a:off x="0" y="0"/>
          <a:ext cx="0" cy="0"/>
          <a:chOff x="0" y="0"/>
          <a:chExt cx="0" cy="0"/>
        </a:xfrm>
      </p:grpSpPr>
      <p:sp>
        <p:nvSpPr>
          <p:cNvPr id="288" name="Google Shape;288;p51"/>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289" name="Google Shape;289;p51"/>
          <p:cNvSpPr txBox="1"/>
          <p:nvPr/>
        </p:nvSpPr>
        <p:spPr>
          <a:xfrm>
            <a:off x="508750" y="971725"/>
            <a:ext cx="8104500" cy="3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The challenges encountered in this project, including GPU resource limitations and token constraints in translation models, were significant. However, they provided critical insights into the complexities of developing sophisticated AI systems. By understanding and addressing these challenges, we can better prepare for future projects, ensuring more robust and efficient development processes. This experience has reinforced the importance of thorough planning, resource management, and continuous learning in the field of AI.</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2"/>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What is Next?</a:t>
            </a:r>
            <a:endParaRPr/>
          </a:p>
          <a:p>
            <a:pPr marL="0" lvl="0" indent="0" algn="l" rtl="0">
              <a:spcBef>
                <a:spcPts val="0"/>
              </a:spcBef>
              <a:spcAft>
                <a:spcPts val="0"/>
              </a:spcAft>
              <a:buNone/>
            </a:pPr>
            <a:endParaRPr/>
          </a:p>
        </p:txBody>
      </p:sp>
      <p:pic>
        <p:nvPicPr>
          <p:cNvPr id="295" name="Google Shape;295;p52"/>
          <p:cNvPicPr preferRelativeResize="0"/>
          <p:nvPr/>
        </p:nvPicPr>
        <p:blipFill>
          <a:blip r:embed="rId3">
            <a:alphaModFix/>
          </a:blip>
          <a:stretch>
            <a:fillRect/>
          </a:stretch>
        </p:blipFill>
        <p:spPr>
          <a:xfrm>
            <a:off x="493500" y="849600"/>
            <a:ext cx="7351275" cy="3696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3"/>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is Next?</a:t>
            </a:r>
            <a:endParaRPr/>
          </a:p>
          <a:p>
            <a:pPr marL="0" lvl="0" indent="0" algn="l" rtl="0">
              <a:spcBef>
                <a:spcPts val="0"/>
              </a:spcBef>
              <a:spcAft>
                <a:spcPts val="0"/>
              </a:spcAft>
              <a:buNone/>
            </a:pPr>
            <a:endParaRPr/>
          </a:p>
        </p:txBody>
      </p:sp>
      <p:pic>
        <p:nvPicPr>
          <p:cNvPr id="301" name="Google Shape;301;p53"/>
          <p:cNvPicPr preferRelativeResize="0"/>
          <p:nvPr/>
        </p:nvPicPr>
        <p:blipFill>
          <a:blip r:embed="rId3">
            <a:alphaModFix/>
          </a:blip>
          <a:stretch>
            <a:fillRect/>
          </a:stretch>
        </p:blipFill>
        <p:spPr>
          <a:xfrm>
            <a:off x="610275" y="1109075"/>
            <a:ext cx="7919050" cy="3598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4"/>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is Next?</a:t>
            </a:r>
            <a:endParaRPr/>
          </a:p>
          <a:p>
            <a:pPr marL="0" lvl="0" indent="0" algn="l" rtl="0">
              <a:spcBef>
                <a:spcPts val="0"/>
              </a:spcBef>
              <a:spcAft>
                <a:spcPts val="0"/>
              </a:spcAft>
              <a:buNone/>
            </a:pPr>
            <a:endParaRPr/>
          </a:p>
        </p:txBody>
      </p:sp>
      <p:pic>
        <p:nvPicPr>
          <p:cNvPr id="307" name="Google Shape;307;p54"/>
          <p:cNvPicPr preferRelativeResize="0"/>
          <p:nvPr/>
        </p:nvPicPr>
        <p:blipFill>
          <a:blip r:embed="rId3">
            <a:alphaModFix/>
          </a:blip>
          <a:stretch>
            <a:fillRect/>
          </a:stretch>
        </p:blipFill>
        <p:spPr>
          <a:xfrm>
            <a:off x="457200" y="993000"/>
            <a:ext cx="8415050" cy="3835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5"/>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is Next?</a:t>
            </a:r>
            <a:endParaRPr/>
          </a:p>
          <a:p>
            <a:pPr marL="0" lvl="0" indent="0" algn="l" rtl="0">
              <a:spcBef>
                <a:spcPts val="0"/>
              </a:spcBef>
              <a:spcAft>
                <a:spcPts val="0"/>
              </a:spcAft>
              <a:buNone/>
            </a:pPr>
            <a:endParaRPr/>
          </a:p>
        </p:txBody>
      </p:sp>
      <p:sp>
        <p:nvSpPr>
          <p:cNvPr id="313" name="Google Shape;313;p55"/>
          <p:cNvSpPr txBox="1">
            <a:spLocks noGrp="1"/>
          </p:cNvSpPr>
          <p:nvPr>
            <p:ph type="title"/>
          </p:nvPr>
        </p:nvSpPr>
        <p:spPr>
          <a:xfrm>
            <a:off x="399325" y="1013750"/>
            <a:ext cx="8520600" cy="102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Chatdoctor dataset will be translated into Turkish and the model will be fine tuned with a larger dataset.</a:t>
            </a:r>
            <a:endParaRPr sz="1800"/>
          </a:p>
          <a:p>
            <a:pPr marL="457200" lvl="0" indent="-342900" algn="l" rtl="0">
              <a:spcBef>
                <a:spcPts val="0"/>
              </a:spcBef>
              <a:spcAft>
                <a:spcPts val="0"/>
              </a:spcAft>
              <a:buSzPts val="1800"/>
              <a:buChar char="●"/>
            </a:pPr>
            <a:r>
              <a:rPr lang="en" sz="1800"/>
              <a:t>RAG models will be tried with the fine tuned model</a:t>
            </a:r>
            <a:endParaRPr sz="1800"/>
          </a:p>
          <a:p>
            <a:pPr marL="457200" lvl="0" indent="-342900" algn="l" rtl="0">
              <a:spcBef>
                <a:spcPts val="0"/>
              </a:spcBef>
              <a:spcAft>
                <a:spcPts val="0"/>
              </a:spcAft>
              <a:buSzPts val="1800"/>
              <a:buChar char="●"/>
            </a:pPr>
            <a:r>
              <a:rPr lang="en" sz="1800"/>
              <a:t>The model will be deployed and model inferences will be taken live</a:t>
            </a:r>
            <a:endParaRPr sz="1800"/>
          </a:p>
          <a:p>
            <a:pPr marL="0" lvl="0" indent="0" algn="l" rtl="0">
              <a:spcBef>
                <a:spcPts val="0"/>
              </a:spcBef>
              <a:spcAft>
                <a:spcPts val="0"/>
              </a:spcAft>
              <a:buNone/>
            </a:pP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311700" y="284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 Who are we?</a:t>
            </a:r>
            <a:endParaRPr/>
          </a:p>
        </p:txBody>
      </p:sp>
      <p:sp>
        <p:nvSpPr>
          <p:cNvPr id="114" name="Google Shape;114;p27"/>
          <p:cNvSpPr txBox="1">
            <a:spLocks noGrp="1"/>
          </p:cNvSpPr>
          <p:nvPr>
            <p:ph type="body" idx="1"/>
          </p:nvPr>
        </p:nvSpPr>
        <p:spPr>
          <a:xfrm>
            <a:off x="311700" y="9493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Abdullah Maraş, PhD</a:t>
            </a:r>
            <a:endParaRPr/>
          </a:p>
          <a:p>
            <a:pPr marL="914400" lvl="1" indent="-317500" algn="l" rtl="0">
              <a:spcBef>
                <a:spcPts val="1000"/>
              </a:spcBef>
              <a:spcAft>
                <a:spcPts val="0"/>
              </a:spcAft>
              <a:buSzPts val="1400"/>
              <a:buChar char="○"/>
            </a:pPr>
            <a:r>
              <a:rPr lang="en"/>
              <a:t> Data Scientist @CCI</a:t>
            </a:r>
            <a:endParaRPr/>
          </a:p>
          <a:p>
            <a:pPr marL="457200" lvl="0" indent="-342900" algn="l" rtl="0">
              <a:spcBef>
                <a:spcPts val="1000"/>
              </a:spcBef>
              <a:spcAft>
                <a:spcPts val="0"/>
              </a:spcAft>
              <a:buSzPts val="1800"/>
              <a:buChar char="●"/>
            </a:pPr>
            <a:r>
              <a:rPr lang="en"/>
              <a:t>Ceyda Başoğlu</a:t>
            </a:r>
            <a:endParaRPr/>
          </a:p>
          <a:p>
            <a:pPr marL="914400" lvl="1" indent="-317500" algn="l" rtl="0">
              <a:spcBef>
                <a:spcPts val="1000"/>
              </a:spcBef>
              <a:spcAft>
                <a:spcPts val="0"/>
              </a:spcAft>
              <a:buSzPts val="1400"/>
              <a:buChar char="○"/>
            </a:pPr>
            <a:r>
              <a:rPr lang="en"/>
              <a:t>Computer Engineering B.Sc Student @Yaşar University, Project Assistant @Yaşar Bilgi.</a:t>
            </a:r>
            <a:endParaRPr/>
          </a:p>
          <a:p>
            <a:pPr marL="457200" lvl="0" indent="-342900" algn="l" rtl="0">
              <a:spcBef>
                <a:spcPts val="1000"/>
              </a:spcBef>
              <a:spcAft>
                <a:spcPts val="0"/>
              </a:spcAft>
              <a:buSzPts val="1800"/>
              <a:buChar char="●"/>
            </a:pPr>
            <a:r>
              <a:rPr lang="en"/>
              <a:t>Selin Çıldam</a:t>
            </a:r>
            <a:endParaRPr/>
          </a:p>
          <a:p>
            <a:pPr marL="914400" lvl="1" indent="-317500" algn="l" rtl="0">
              <a:spcBef>
                <a:spcPts val="1000"/>
              </a:spcBef>
              <a:spcAft>
                <a:spcPts val="0"/>
              </a:spcAft>
              <a:buSzPts val="1400"/>
              <a:buChar char="○"/>
            </a:pPr>
            <a:r>
              <a:rPr lang="en"/>
              <a:t>Data Scientist @Pazarama.</a:t>
            </a:r>
            <a:endParaRPr/>
          </a:p>
          <a:p>
            <a:pPr marL="457200" lvl="0" indent="-342900" algn="l" rtl="0">
              <a:spcBef>
                <a:spcPts val="1000"/>
              </a:spcBef>
              <a:spcAft>
                <a:spcPts val="0"/>
              </a:spcAft>
              <a:buSzPts val="1800"/>
              <a:buChar char="●"/>
            </a:pPr>
            <a:r>
              <a:rPr lang="en"/>
              <a:t>Yunus Serhat Bıçakçı, PhD</a:t>
            </a:r>
            <a:endParaRPr/>
          </a:p>
          <a:p>
            <a:pPr marL="914400" lvl="1" indent="-317500" algn="l" rtl="0">
              <a:spcBef>
                <a:spcPts val="1000"/>
              </a:spcBef>
              <a:spcAft>
                <a:spcPts val="1000"/>
              </a:spcAft>
              <a:buSzPts val="1400"/>
              <a:buChar char="○"/>
            </a:pPr>
            <a:r>
              <a:rPr lang="en"/>
              <a:t>Researcher @UCL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6"/>
          <p:cNvSpPr txBox="1">
            <a:spLocks noGrp="1"/>
          </p:cNvSpPr>
          <p:nvPr>
            <p:ph type="title"/>
          </p:nvPr>
        </p:nvSpPr>
        <p:spPr>
          <a:xfrm>
            <a:off x="311700" y="220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19" name="Google Shape;319;p56"/>
          <p:cNvSpPr txBox="1">
            <a:spLocks noGrp="1"/>
          </p:cNvSpPr>
          <p:nvPr>
            <p:ph type="body" idx="1"/>
          </p:nvPr>
        </p:nvSpPr>
        <p:spPr>
          <a:xfrm>
            <a:off x="311700" y="9338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sz="1200"/>
              <a:t>Vaswani A, Shazeer N, Parmar N, Uszkoreit J, Jones L, Gomez AN, Kaiser L, Polosukhin I. Attention Is All You Need. 2017. arXiv:1706.03762. https://arxiv.org/abs/1706.03762</a:t>
            </a:r>
            <a:endParaRPr sz="1200"/>
          </a:p>
          <a:p>
            <a:pPr marL="457200" lvl="0" indent="-304800" algn="l" rtl="0">
              <a:spcBef>
                <a:spcPts val="0"/>
              </a:spcBef>
              <a:spcAft>
                <a:spcPts val="0"/>
              </a:spcAft>
              <a:buSzPts val="1200"/>
              <a:buAutoNum type="arabicPeriod"/>
            </a:pPr>
            <a:r>
              <a:rPr lang="en" sz="1200"/>
              <a:t>Introducing Meta Llama 3: The most capable openly available LLM to date. 2024. https://llama.meta.com/llama3/</a:t>
            </a:r>
            <a:endParaRPr sz="1200"/>
          </a:p>
          <a:p>
            <a:pPr marL="457200" lvl="0" indent="-304800" algn="l" rtl="0">
              <a:spcBef>
                <a:spcPts val="0"/>
              </a:spcBef>
              <a:spcAft>
                <a:spcPts val="0"/>
              </a:spcAft>
              <a:buSzPts val="1200"/>
              <a:buAutoNum type="arabicPeriod"/>
            </a:pPr>
            <a:r>
              <a:rPr lang="en" sz="1200"/>
              <a:t>Mistral 7B. 2023. arXiv:2310.06825. https://arxiv.org/abs/2310.06825</a:t>
            </a:r>
            <a:endParaRPr sz="1200"/>
          </a:p>
          <a:p>
            <a:pPr marL="457200" lvl="0" indent="-304800" algn="l" rtl="0">
              <a:spcBef>
                <a:spcPts val="0"/>
              </a:spcBef>
              <a:spcAft>
                <a:spcPts val="0"/>
              </a:spcAft>
              <a:buSzPts val="1200"/>
              <a:buAutoNum type="arabicPeriod"/>
            </a:pPr>
            <a:r>
              <a:rPr lang="en" sz="1200"/>
              <a:t>https://huggingface.co/spaces/malhajar/OpenLLMTurkishLeaderboard</a:t>
            </a:r>
            <a:endParaRPr sz="1200"/>
          </a:p>
          <a:p>
            <a:pPr marL="457200" lvl="0" indent="-304800" algn="l" rtl="0">
              <a:spcBef>
                <a:spcPts val="0"/>
              </a:spcBef>
              <a:spcAft>
                <a:spcPts val="0"/>
              </a:spcAft>
              <a:buSzPts val="1200"/>
              <a:buAutoNum type="arabicPeriod"/>
            </a:pPr>
            <a:r>
              <a:rPr lang="en" sz="1200" u="sng">
                <a:solidFill>
                  <a:schemeClr val="hlink"/>
                </a:solidFill>
                <a:hlinkClick r:id="rId3"/>
              </a:rPr>
              <a:t>https://www.kaggle.com/models/google/gemma</a:t>
            </a:r>
            <a:endParaRPr sz="1200"/>
          </a:p>
          <a:p>
            <a:pPr marL="457200" lvl="0" indent="-304800" algn="l" rtl="0">
              <a:spcBef>
                <a:spcPts val="0"/>
              </a:spcBef>
              <a:spcAft>
                <a:spcPts val="0"/>
              </a:spcAft>
              <a:buSzPts val="1200"/>
              <a:buAutoNum type="arabicPeriod"/>
            </a:pPr>
            <a:r>
              <a:rPr lang="en" sz="1200"/>
              <a:t>Hu, Edward J., et al. "Lora: Low-rank adaptation of large language models." arXiv preprint arXiv:2106.09685 (2021).</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Questions?</a:t>
            </a:r>
            <a:endParaRPr/>
          </a:p>
        </p:txBody>
      </p:sp>
      <p:sp>
        <p:nvSpPr>
          <p:cNvPr id="325" name="Google Shape;325;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222222"/>
              </a:solidFill>
            </a:endParaRPr>
          </a:p>
          <a:p>
            <a:pPr marL="0" lvl="0" indent="0" algn="l" rtl="0">
              <a:spcBef>
                <a:spcPts val="1600"/>
              </a:spcBef>
              <a:spcAft>
                <a:spcPts val="0"/>
              </a:spcAft>
              <a:buNone/>
            </a:pPr>
            <a:r>
              <a:rPr lang="en" sz="1200" b="1">
                <a:solidFill>
                  <a:srgbClr val="222222"/>
                </a:solidFill>
              </a:rPr>
              <a:t>For contact and further questions:</a:t>
            </a:r>
            <a:endParaRPr sz="1200" b="1">
              <a:solidFill>
                <a:srgbClr val="222222"/>
              </a:solidFill>
            </a:endParaRPr>
          </a:p>
          <a:p>
            <a:pPr marL="0" lvl="0" indent="0" algn="l" rtl="0">
              <a:spcBef>
                <a:spcPts val="1600"/>
              </a:spcBef>
              <a:spcAft>
                <a:spcPts val="0"/>
              </a:spcAft>
              <a:buNone/>
            </a:pPr>
            <a:r>
              <a:rPr lang="en" sz="1200">
                <a:solidFill>
                  <a:srgbClr val="222222"/>
                </a:solidFill>
              </a:rPr>
              <a:t>Abdullah Maraş</a:t>
            </a:r>
            <a:endParaRPr sz="1200">
              <a:solidFill>
                <a:srgbClr val="222222"/>
              </a:solidFill>
            </a:endParaRPr>
          </a:p>
          <a:p>
            <a:pPr marL="0" lvl="0" indent="0" algn="l" rtl="0">
              <a:spcBef>
                <a:spcPts val="1600"/>
              </a:spcBef>
              <a:spcAft>
                <a:spcPts val="0"/>
              </a:spcAft>
              <a:buNone/>
            </a:pPr>
            <a:r>
              <a:rPr lang="en" sz="1200">
                <a:solidFill>
                  <a:srgbClr val="222222"/>
                </a:solidFill>
              </a:rPr>
              <a:t>Ceyda Başoğlu</a:t>
            </a:r>
            <a:endParaRPr sz="1200">
              <a:solidFill>
                <a:srgbClr val="222222"/>
              </a:solidFill>
            </a:endParaRPr>
          </a:p>
          <a:p>
            <a:pPr marL="0" lvl="0" indent="0" algn="l" rtl="0">
              <a:spcBef>
                <a:spcPts val="1600"/>
              </a:spcBef>
              <a:spcAft>
                <a:spcPts val="0"/>
              </a:spcAft>
              <a:buNone/>
            </a:pPr>
            <a:r>
              <a:rPr lang="en" sz="1200">
                <a:solidFill>
                  <a:srgbClr val="222222"/>
                </a:solidFill>
              </a:rPr>
              <a:t>Selin Çıldam</a:t>
            </a:r>
            <a:endParaRPr sz="1200">
              <a:solidFill>
                <a:srgbClr val="222222"/>
              </a:solidFill>
            </a:endParaRPr>
          </a:p>
          <a:p>
            <a:pPr marL="0" lvl="0" indent="0" algn="l" rtl="0">
              <a:spcBef>
                <a:spcPts val="1600"/>
              </a:spcBef>
              <a:spcAft>
                <a:spcPts val="1600"/>
              </a:spcAft>
              <a:buNone/>
            </a:pPr>
            <a:r>
              <a:rPr lang="en" sz="1200">
                <a:solidFill>
                  <a:srgbClr val="222222"/>
                </a:solidFill>
              </a:rPr>
              <a:t>Yunus Serhat Bıçakçı</a:t>
            </a:r>
            <a:endParaRPr sz="1200">
              <a:solidFill>
                <a:srgbClr val="222222"/>
              </a:solidFill>
            </a:endParaRPr>
          </a:p>
        </p:txBody>
      </p:sp>
      <p:pic>
        <p:nvPicPr>
          <p:cNvPr id="326" name="Google Shape;326;p57"/>
          <p:cNvPicPr preferRelativeResize="0"/>
          <p:nvPr/>
        </p:nvPicPr>
        <p:blipFill rotWithShape="1">
          <a:blip r:embed="rId3">
            <a:alphaModFix/>
          </a:blip>
          <a:srcRect r="69328"/>
          <a:stretch/>
        </p:blipFill>
        <p:spPr>
          <a:xfrm>
            <a:off x="7958250" y="3846013"/>
            <a:ext cx="874050" cy="863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and Problem Statement</a:t>
            </a:r>
            <a:endParaRPr/>
          </a:p>
        </p:txBody>
      </p:sp>
      <p:sp>
        <p:nvSpPr>
          <p:cNvPr id="120" name="Google Shape;120;p28"/>
          <p:cNvSpPr txBox="1">
            <a:spLocks noGrp="1"/>
          </p:cNvSpPr>
          <p:nvPr>
            <p:ph type="body" idx="1"/>
          </p:nvPr>
        </p:nvSpPr>
        <p:spPr>
          <a:xfrm>
            <a:off x="311700" y="1428025"/>
            <a:ext cx="8520600" cy="347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a:t>The goal of this project is to develop a chatbot that can accurately understand and respond to patient queries.</a:t>
            </a:r>
            <a:endParaRPr/>
          </a:p>
          <a:p>
            <a:pPr marL="457200" lvl="0" indent="-342900" algn="just" rtl="0">
              <a:spcBef>
                <a:spcPts val="0"/>
              </a:spcBef>
              <a:spcAft>
                <a:spcPts val="0"/>
              </a:spcAft>
              <a:buSzPts val="1800"/>
              <a:buChar char="●"/>
            </a:pPr>
            <a:r>
              <a:rPr lang="en"/>
              <a:t>Leveraging state-of-the-art large language models such as Mistral and LLama, our chatbot will utilise advanced natural language processing methods to effectively understand and respond to a wide variety of patient queries. </a:t>
            </a:r>
            <a:endParaRPr/>
          </a:p>
          <a:p>
            <a:pPr marL="457200" lvl="0" indent="-342900" algn="just" rtl="0">
              <a:spcBef>
                <a:spcPts val="0"/>
              </a:spcBef>
              <a:spcAft>
                <a:spcPts val="0"/>
              </a:spcAft>
              <a:buSzPts val="1800"/>
              <a:buChar char="●"/>
            </a:pPr>
            <a:r>
              <a:rPr lang="en"/>
              <a:t>The chatbot will be primarily designed to work in Turkish language. </a:t>
            </a:r>
            <a:endParaRPr/>
          </a:p>
          <a:p>
            <a:pPr marL="457200" lvl="0" indent="0" algn="just"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sp>
        <p:nvSpPr>
          <p:cNvPr id="126" name="Google Shape;12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350">
                <a:solidFill>
                  <a:srgbClr val="222222"/>
                </a:solidFill>
                <a:highlight>
                  <a:srgbClr val="FFFFFF"/>
                </a:highlight>
                <a:latin typeface="Merriweather"/>
                <a:ea typeface="Merriweather"/>
                <a:cs typeface="Merriweather"/>
                <a:sym typeface="Merriweather"/>
              </a:rPr>
              <a:t>Vaswani A, Shazeer N, Parmar N, Uszkoreit J, Jones L, Gomez AN, Kaiser L, Polosukhin I. Attention Is All You Need. 2017. arXiv:1706.03762.</a:t>
            </a:r>
            <a:r>
              <a:rPr lang="en" sz="1350" u="sng">
                <a:solidFill>
                  <a:schemeClr val="hlink"/>
                </a:solidFill>
                <a:highlight>
                  <a:srgbClr val="FFFFFF"/>
                </a:highlight>
                <a:latin typeface="Merriweather"/>
                <a:ea typeface="Merriweather"/>
                <a:cs typeface="Merriweather"/>
                <a:sym typeface="Merriweather"/>
              </a:rPr>
              <a:t> https://arxiv.org/abs/1706.03762</a:t>
            </a:r>
            <a:endParaRPr sz="1350">
              <a:solidFill>
                <a:srgbClr val="222222"/>
              </a:solidFill>
              <a:highlight>
                <a:srgbClr val="FFFFFF"/>
              </a:highlight>
              <a:latin typeface="Merriweather"/>
              <a:ea typeface="Merriweather"/>
              <a:cs typeface="Merriweather"/>
              <a:sym typeface="Merriweather"/>
            </a:endParaRPr>
          </a:p>
          <a:p>
            <a:pPr marL="457200" lvl="0" indent="-314325" algn="l" rtl="0">
              <a:lnSpc>
                <a:spcPct val="91283"/>
              </a:lnSpc>
              <a:spcBef>
                <a:spcPts val="100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Llama 2: Open Foundation and Fine-Tuned Chat Models.Submitted on 18 Jul 2023 (</a:t>
            </a:r>
            <a:r>
              <a:rPr lang="en" sz="1350">
                <a:solidFill>
                  <a:srgbClr val="222222"/>
                </a:solidFill>
                <a:highlight>
                  <a:srgbClr val="FFFFFF"/>
                </a:highlight>
                <a:uFill>
                  <a:noFill/>
                </a:uFill>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v1</a:t>
            </a:r>
            <a:r>
              <a:rPr lang="en" sz="1350">
                <a:solidFill>
                  <a:srgbClr val="222222"/>
                </a:solidFill>
                <a:highlight>
                  <a:srgbClr val="FFFFFF"/>
                </a:highlight>
                <a:latin typeface="Merriweather"/>
                <a:ea typeface="Merriweather"/>
                <a:cs typeface="Merriweather"/>
                <a:sym typeface="Merriweather"/>
              </a:rPr>
              <a:t>), last revised 19 Jul 2023 (this version, v2)] arXiv:2307.09288.</a:t>
            </a:r>
            <a:r>
              <a:rPr lang="en" sz="1350" u="sng">
                <a:solidFill>
                  <a:schemeClr val="hlink"/>
                </a:solidFill>
                <a:highlight>
                  <a:srgbClr val="FFFFFF"/>
                </a:highlight>
                <a:latin typeface="Merriweather"/>
                <a:ea typeface="Merriweather"/>
                <a:cs typeface="Merriweather"/>
                <a:sym typeface="Merriweather"/>
                <a:hlinkClick r:id="rId4"/>
              </a:rPr>
              <a:t>https://arxiv.org/abs/2307.09288</a:t>
            </a:r>
            <a:endParaRPr sz="1350">
              <a:solidFill>
                <a:srgbClr val="222222"/>
              </a:solidFill>
              <a:highlight>
                <a:srgbClr val="FFFFFF"/>
              </a:highlight>
              <a:latin typeface="Merriweather"/>
              <a:ea typeface="Merriweather"/>
              <a:cs typeface="Merriweather"/>
              <a:sym typeface="Merriweather"/>
            </a:endParaRPr>
          </a:p>
          <a:p>
            <a:pPr marL="457200" lvl="0" indent="-314325" algn="l" rtl="0">
              <a:spcBef>
                <a:spcPts val="0"/>
              </a:spcBef>
              <a:spcAft>
                <a:spcPts val="0"/>
              </a:spcAft>
              <a:buClr>
                <a:srgbClr val="222222"/>
              </a:buClr>
              <a:buSzPts val="1350"/>
              <a:buFont typeface="Merriweather"/>
              <a:buChar char="●"/>
            </a:pPr>
            <a:r>
              <a:rPr lang="en" sz="1350" u="sng">
                <a:solidFill>
                  <a:schemeClr val="hlink"/>
                </a:solidFill>
                <a:highlight>
                  <a:srgbClr val="FFFFFF"/>
                </a:highlight>
                <a:latin typeface="Merriweather"/>
                <a:ea typeface="Merriweather"/>
                <a:cs typeface="Merriweather"/>
                <a:sym typeface="Merriweather"/>
                <a:hlinkClick r:id="rId5"/>
              </a:rPr>
              <a:t>https://arxiv.org/abs/2310.06825</a:t>
            </a:r>
            <a:endParaRPr sz="1350">
              <a:solidFill>
                <a:srgbClr val="222222"/>
              </a:solidFill>
              <a:highlight>
                <a:srgbClr val="FFFFFF"/>
              </a:highlight>
              <a:latin typeface="Merriweather"/>
              <a:ea typeface="Merriweather"/>
              <a:cs typeface="Merriweather"/>
              <a:sym typeface="Merriweather"/>
            </a:endParaRPr>
          </a:p>
          <a:p>
            <a:pPr marL="457200" lvl="0" indent="-314325" algn="l" rtl="0">
              <a:spcBef>
                <a:spcPts val="1000"/>
              </a:spcBef>
              <a:spcAft>
                <a:spcPts val="0"/>
              </a:spcAft>
              <a:buClr>
                <a:srgbClr val="222222"/>
              </a:buClr>
              <a:buSzPts val="1350"/>
              <a:buFont typeface="Merriweather"/>
              <a:buChar char="●"/>
            </a:pPr>
            <a:r>
              <a:rPr lang="en" sz="1350">
                <a:solidFill>
                  <a:srgbClr val="222222"/>
                </a:solidFill>
                <a:highlight>
                  <a:srgbClr val="FFFFFF"/>
                </a:highlight>
                <a:uFill>
                  <a:noFill/>
                </a:uFill>
                <a:latin typeface="Merriweather"/>
                <a:ea typeface="Merriweather"/>
                <a:cs typeface="Merriweather"/>
                <a:sym typeface="Merriweather"/>
                <a:hlinkClick r:id="rId6">
                  <a:extLst>
                    <a:ext uri="{A12FA001-AC4F-418D-AE19-62706E023703}">
                      <ahyp:hlinkClr xmlns:ahyp="http://schemas.microsoft.com/office/drawing/2018/hyperlinkcolor" val="tx"/>
                    </a:ext>
                  </a:extLst>
                </a:hlinkClick>
              </a:rPr>
              <a:t>S. S. Manathunga</a:t>
            </a:r>
            <a:r>
              <a:rPr lang="en" sz="1350">
                <a:solidFill>
                  <a:srgbClr val="222222"/>
                </a:solidFill>
                <a:highlight>
                  <a:srgbClr val="FFFFFF"/>
                </a:highlight>
                <a:latin typeface="Merriweather"/>
                <a:ea typeface="Merriweather"/>
                <a:cs typeface="Merriweather"/>
                <a:sym typeface="Merriweather"/>
              </a:rPr>
              <a:t>, </a:t>
            </a:r>
            <a:r>
              <a:rPr lang="en" sz="1350">
                <a:solidFill>
                  <a:srgbClr val="222222"/>
                </a:solidFill>
                <a:highlight>
                  <a:srgbClr val="FFFFFF"/>
                </a:highlight>
                <a:uFill>
                  <a:noFill/>
                </a:uFill>
                <a:latin typeface="Merriweather"/>
                <a:ea typeface="Merriweather"/>
                <a:cs typeface="Merriweather"/>
                <a:sym typeface="Merriweather"/>
                <a:hlinkClick r:id="rId7">
                  <a:extLst>
                    <a:ext uri="{A12FA001-AC4F-418D-AE19-62706E023703}">
                      <ahyp:hlinkClr xmlns:ahyp="http://schemas.microsoft.com/office/drawing/2018/hyperlinkcolor" val="tx"/>
                    </a:ext>
                  </a:extLst>
                </a:hlinkClick>
              </a:rPr>
              <a:t>Y. A. Illangasekara</a:t>
            </a:r>
            <a:r>
              <a:rPr lang="en"/>
              <a:t> </a:t>
            </a:r>
            <a:r>
              <a:rPr lang="en" sz="1350">
                <a:solidFill>
                  <a:srgbClr val="222222"/>
                </a:solidFill>
                <a:highlight>
                  <a:srgbClr val="FFFFFF"/>
                </a:highlight>
                <a:latin typeface="Merriweather"/>
                <a:ea typeface="Merriweather"/>
                <a:cs typeface="Merriweather"/>
                <a:sym typeface="Merriweather"/>
              </a:rPr>
              <a:t>Retrieval Augmented Generation and Representative Vector Summarization for large unstructured textual data in Medical Education 2023. arXiv:2308.00479.</a:t>
            </a:r>
            <a:r>
              <a:rPr lang="en" sz="1100">
                <a:solidFill>
                  <a:schemeClr val="dk1"/>
                </a:solidFill>
              </a:rPr>
              <a:t> </a:t>
            </a:r>
            <a:r>
              <a:rPr lang="en" sz="1350" u="sng">
                <a:solidFill>
                  <a:schemeClr val="accent5"/>
                </a:solidFill>
                <a:highlight>
                  <a:srgbClr val="FFFFFF"/>
                </a:highlight>
                <a:latin typeface="Merriweather"/>
                <a:ea typeface="Merriweather"/>
                <a:cs typeface="Merriweather"/>
                <a:sym typeface="Merriweather"/>
                <a:hlinkClick r:id="rId8">
                  <a:extLst>
                    <a:ext uri="{A12FA001-AC4F-418D-AE19-62706E023703}">
                      <ahyp:hlinkClr xmlns:ahyp="http://schemas.microsoft.com/office/drawing/2018/hyperlinkcolor" val="tx"/>
                    </a:ext>
                  </a:extLst>
                </a:hlinkClick>
              </a:rPr>
              <a:t>https://arxiv.org/abs/2308.00479</a:t>
            </a:r>
            <a:endParaRPr sz="1350">
              <a:solidFill>
                <a:srgbClr val="222222"/>
              </a:solidFill>
              <a:highlight>
                <a:srgbClr val="FFFFFF"/>
              </a:highlight>
              <a:latin typeface="Merriweather"/>
              <a:ea typeface="Merriweather"/>
              <a:cs typeface="Merriweather"/>
              <a:sym typeface="Merriweather"/>
            </a:endParaRPr>
          </a:p>
          <a:p>
            <a:pPr marL="457200" lvl="0" indent="-314325" algn="l" rtl="0">
              <a:lnSpc>
                <a:spcPct val="91283"/>
              </a:lnSpc>
              <a:spcBef>
                <a:spcPts val="1000"/>
              </a:spcBef>
              <a:spcAft>
                <a:spcPts val="0"/>
              </a:spcAft>
              <a:buClr>
                <a:srgbClr val="222222"/>
              </a:buClr>
              <a:buSzPts val="1350"/>
              <a:buFont typeface="Merriweather"/>
              <a:buChar char="●"/>
            </a:pPr>
            <a:r>
              <a:rPr lang="en" sz="1350">
                <a:solidFill>
                  <a:srgbClr val="222222"/>
                </a:solidFill>
                <a:highlight>
                  <a:srgbClr val="FFFFFF"/>
                </a:highlight>
                <a:latin typeface="Merriweather"/>
                <a:ea typeface="Merriweather"/>
                <a:cs typeface="Merriweather"/>
                <a:sym typeface="Merriweather"/>
              </a:rPr>
              <a:t>Mistral 7B. 2023. arXiv:2310.06825.</a:t>
            </a:r>
            <a:r>
              <a:rPr lang="en" sz="1100">
                <a:solidFill>
                  <a:schemeClr val="dk1"/>
                </a:solidFill>
              </a:rPr>
              <a:t> </a:t>
            </a:r>
            <a:r>
              <a:rPr lang="en" sz="1350" u="sng">
                <a:solidFill>
                  <a:schemeClr val="accent5"/>
                </a:solidFill>
                <a:highlight>
                  <a:srgbClr val="FFFFFF"/>
                </a:highlight>
                <a:latin typeface="Merriweather"/>
                <a:ea typeface="Merriweather"/>
                <a:cs typeface="Merriweather"/>
                <a:sym typeface="Merriweather"/>
              </a:rPr>
              <a:t>https://arxiv.org/abs/2310.06825</a:t>
            </a:r>
            <a:endParaRPr sz="1350">
              <a:solidFill>
                <a:srgbClr val="222222"/>
              </a:solidFill>
              <a:highlight>
                <a:srgbClr val="FFFFFF"/>
              </a:highlight>
              <a:latin typeface="Merriweather"/>
              <a:ea typeface="Merriweather"/>
              <a:cs typeface="Merriweather"/>
              <a:sym typeface="Merriweather"/>
            </a:endParaRPr>
          </a:p>
          <a:p>
            <a:pPr marL="457200" lvl="0" indent="-314325" algn="l" rtl="0">
              <a:spcBef>
                <a:spcPts val="0"/>
              </a:spcBef>
              <a:spcAft>
                <a:spcPts val="0"/>
              </a:spcAft>
              <a:buClr>
                <a:srgbClr val="222222"/>
              </a:buClr>
              <a:buSzPts val="1350"/>
              <a:buFont typeface="Merriweather"/>
              <a:buChar char="●"/>
            </a:pPr>
            <a:r>
              <a:rPr lang="en" sz="1350" u="sng">
                <a:solidFill>
                  <a:schemeClr val="hlink"/>
                </a:solidFill>
                <a:highlight>
                  <a:srgbClr val="FFFFFF"/>
                </a:highlight>
                <a:latin typeface="Merriweather"/>
                <a:ea typeface="Merriweather"/>
                <a:cs typeface="Merriweather"/>
                <a:sym typeface="Merriweather"/>
                <a:hlinkClick r:id="rId9"/>
              </a:rPr>
              <a:t>https://huggingface.co/spaces/HuggingFaceH4/open_llm_leaderboard</a:t>
            </a:r>
            <a:endParaRPr sz="1350">
              <a:solidFill>
                <a:srgbClr val="222222"/>
              </a:solidFill>
              <a:highlight>
                <a:srgbClr val="FFFFFF"/>
              </a:highlight>
              <a:latin typeface="Merriweather"/>
              <a:ea typeface="Merriweather"/>
              <a:cs typeface="Merriweather"/>
              <a:sym typeface="Merriweather"/>
            </a:endParaRPr>
          </a:p>
          <a:p>
            <a:pPr marL="457200" lvl="0" indent="-314325" algn="l" rtl="0">
              <a:spcBef>
                <a:spcPts val="1000"/>
              </a:spcBef>
              <a:spcAft>
                <a:spcPts val="0"/>
              </a:spcAft>
              <a:buClr>
                <a:srgbClr val="222222"/>
              </a:buClr>
              <a:buSzPts val="1350"/>
              <a:buFont typeface="Merriweather"/>
              <a:buChar char="●"/>
            </a:pPr>
            <a:r>
              <a:rPr lang="en" sz="1350" u="sng">
                <a:solidFill>
                  <a:schemeClr val="hlink"/>
                </a:solidFill>
                <a:highlight>
                  <a:srgbClr val="FFFFFF"/>
                </a:highlight>
                <a:latin typeface="Merriweather"/>
                <a:ea typeface="Merriweather"/>
                <a:cs typeface="Merriweather"/>
                <a:sym typeface="Merriweather"/>
                <a:hlinkClick r:id="rId10"/>
              </a:rPr>
              <a:t>https://www.kaggle.com/models/google/gemma</a:t>
            </a:r>
            <a:endParaRPr sz="1350">
              <a:solidFill>
                <a:srgbClr val="222222"/>
              </a:solidFill>
              <a:highlight>
                <a:srgbClr val="FFFFFF"/>
              </a:highlight>
              <a:latin typeface="Merriweather"/>
              <a:ea typeface="Merriweather"/>
              <a:cs typeface="Merriweather"/>
              <a:sym typeface="Merriweather"/>
            </a:endParaRPr>
          </a:p>
          <a:p>
            <a:pPr marL="0" lvl="0" indent="0" algn="l" rtl="0">
              <a:spcBef>
                <a:spcPts val="1000"/>
              </a:spcBef>
              <a:spcAft>
                <a:spcPts val="10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pic>
        <p:nvPicPr>
          <p:cNvPr id="132" name="Google Shape;132;p30"/>
          <p:cNvPicPr preferRelativeResize="0"/>
          <p:nvPr/>
        </p:nvPicPr>
        <p:blipFill>
          <a:blip r:embed="rId3">
            <a:alphaModFix/>
          </a:blip>
          <a:stretch>
            <a:fillRect/>
          </a:stretch>
        </p:blipFill>
        <p:spPr>
          <a:xfrm>
            <a:off x="357703" y="1184025"/>
            <a:ext cx="2556675" cy="3470650"/>
          </a:xfrm>
          <a:prstGeom prst="rect">
            <a:avLst/>
          </a:prstGeom>
          <a:noFill/>
          <a:ln>
            <a:noFill/>
          </a:ln>
        </p:spPr>
      </p:pic>
      <p:sp>
        <p:nvSpPr>
          <p:cNvPr id="133" name="Google Shape;133;p30"/>
          <p:cNvSpPr txBox="1"/>
          <p:nvPr/>
        </p:nvSpPr>
        <p:spPr>
          <a:xfrm>
            <a:off x="289675" y="4596325"/>
            <a:ext cx="2652300" cy="4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dk2"/>
                </a:solidFill>
              </a:rPr>
              <a:t>Vaswani, Ashish, et al. "Attention is all you need." Advances in neural information processing systems 30 (2017).</a:t>
            </a:r>
            <a:endParaRPr sz="700">
              <a:solidFill>
                <a:schemeClr val="dk2"/>
              </a:solidFill>
            </a:endParaRPr>
          </a:p>
          <a:p>
            <a:pPr marL="0" lvl="0" indent="0" algn="l" rtl="0">
              <a:spcBef>
                <a:spcPts val="0"/>
              </a:spcBef>
              <a:spcAft>
                <a:spcPts val="0"/>
              </a:spcAft>
              <a:buNone/>
            </a:pPr>
            <a:endParaRPr sz="700">
              <a:solidFill>
                <a:schemeClr val="dk2"/>
              </a:solidFill>
            </a:endParaRPr>
          </a:p>
        </p:txBody>
      </p:sp>
      <p:pic>
        <p:nvPicPr>
          <p:cNvPr id="134" name="Google Shape;134;p30"/>
          <p:cNvPicPr preferRelativeResize="0"/>
          <p:nvPr/>
        </p:nvPicPr>
        <p:blipFill>
          <a:blip r:embed="rId4">
            <a:alphaModFix/>
          </a:blip>
          <a:stretch>
            <a:fillRect/>
          </a:stretch>
        </p:blipFill>
        <p:spPr>
          <a:xfrm>
            <a:off x="3066778" y="1170125"/>
            <a:ext cx="5893913" cy="3273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pic>
        <p:nvPicPr>
          <p:cNvPr id="140" name="Google Shape;140;p31"/>
          <p:cNvPicPr preferRelativeResize="0"/>
          <p:nvPr/>
        </p:nvPicPr>
        <p:blipFill>
          <a:blip r:embed="rId3">
            <a:alphaModFix/>
          </a:blip>
          <a:stretch>
            <a:fillRect/>
          </a:stretch>
        </p:blipFill>
        <p:spPr>
          <a:xfrm>
            <a:off x="1442215" y="1526175"/>
            <a:ext cx="5924822" cy="26217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Literature Review</a:t>
            </a:r>
            <a:endParaRPr/>
          </a:p>
        </p:txBody>
      </p:sp>
      <p:pic>
        <p:nvPicPr>
          <p:cNvPr id="146" name="Google Shape;146;p32"/>
          <p:cNvPicPr preferRelativeResize="0"/>
          <p:nvPr/>
        </p:nvPicPr>
        <p:blipFill>
          <a:blip r:embed="rId3">
            <a:alphaModFix/>
          </a:blip>
          <a:stretch>
            <a:fillRect/>
          </a:stretch>
        </p:blipFill>
        <p:spPr>
          <a:xfrm>
            <a:off x="1609590" y="1428438"/>
            <a:ext cx="5924823" cy="28432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Literature Review</a:t>
            </a:r>
            <a:endParaRPr/>
          </a:p>
        </p:txBody>
      </p:sp>
      <p:pic>
        <p:nvPicPr>
          <p:cNvPr id="152" name="Google Shape;152;p33"/>
          <p:cNvPicPr preferRelativeResize="0"/>
          <p:nvPr/>
        </p:nvPicPr>
        <p:blipFill>
          <a:blip r:embed="rId3">
            <a:alphaModFix/>
          </a:blip>
          <a:stretch>
            <a:fillRect/>
          </a:stretch>
        </p:blipFill>
        <p:spPr>
          <a:xfrm>
            <a:off x="458675" y="1126325"/>
            <a:ext cx="7738252" cy="3233701"/>
          </a:xfrm>
          <a:prstGeom prst="rect">
            <a:avLst/>
          </a:prstGeom>
          <a:noFill/>
          <a:ln>
            <a:noFill/>
          </a:ln>
        </p:spPr>
      </p:pic>
      <p:sp>
        <p:nvSpPr>
          <p:cNvPr id="153" name="Google Shape;153;p33"/>
          <p:cNvSpPr txBox="1"/>
          <p:nvPr/>
        </p:nvSpPr>
        <p:spPr>
          <a:xfrm>
            <a:off x="1531350" y="4543175"/>
            <a:ext cx="6028800" cy="3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2"/>
                </a:solidFill>
              </a:rPr>
              <a:t>Yearly Medical Chatbot Interest</a:t>
            </a:r>
            <a:endParaRPr sz="1800" b="1">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1724</Words>
  <Application>Microsoft Office PowerPoint</Application>
  <PresentationFormat>Ekran Gösterisi (16:9)</PresentationFormat>
  <Paragraphs>148</Paragraphs>
  <Slides>31</Slides>
  <Notes>31</Notes>
  <HiddenSlides>3</HiddenSlides>
  <MMClips>0</MMClips>
  <ScaleCrop>false</ScaleCrop>
  <HeadingPairs>
    <vt:vector size="6" baseType="variant">
      <vt:variant>
        <vt:lpstr>Kullanılan Yazı Tipleri</vt:lpstr>
      </vt:variant>
      <vt:variant>
        <vt:i4>5</vt:i4>
      </vt:variant>
      <vt:variant>
        <vt:lpstr>Tema</vt:lpstr>
      </vt:variant>
      <vt:variant>
        <vt:i4>2</vt:i4>
      </vt:variant>
      <vt:variant>
        <vt:lpstr>Slayt Başlıkları</vt:lpstr>
      </vt:variant>
      <vt:variant>
        <vt:i4>31</vt:i4>
      </vt:variant>
    </vt:vector>
  </HeadingPairs>
  <TitlesOfParts>
    <vt:vector size="38" baseType="lpstr">
      <vt:lpstr>Roboto</vt:lpstr>
      <vt:lpstr>Arial</vt:lpstr>
      <vt:lpstr>EB Garamond</vt:lpstr>
      <vt:lpstr>Georgia</vt:lpstr>
      <vt:lpstr>Merriweather</vt:lpstr>
      <vt:lpstr>Simple Light</vt:lpstr>
      <vt:lpstr>Simple Light</vt:lpstr>
      <vt:lpstr>MediMate: Medical Chatbot</vt:lpstr>
      <vt:lpstr>Today’s Agenda</vt:lpstr>
      <vt:lpstr>Team - Who are we?</vt:lpstr>
      <vt:lpstr>Introduction and Problem Statement</vt:lpstr>
      <vt:lpstr>Literature Review</vt:lpstr>
      <vt:lpstr>Literature Review</vt:lpstr>
      <vt:lpstr>Literature Review</vt:lpstr>
      <vt:lpstr>Literature Review</vt:lpstr>
      <vt:lpstr>Literature Review</vt:lpstr>
      <vt:lpstr>Project Steps</vt:lpstr>
      <vt:lpstr>Datasets for Fine-Tuning</vt:lpstr>
      <vt:lpstr>Datasets Samples (iCliniq,13k,Turkish)</vt:lpstr>
      <vt:lpstr>Datasets Samples (Medquad,16k,English)</vt:lpstr>
      <vt:lpstr>Data Preparation</vt:lpstr>
      <vt:lpstr>Choosing the right pre-trained model</vt:lpstr>
      <vt:lpstr>Pre-trained Models </vt:lpstr>
      <vt:lpstr>Pre-trained Models</vt:lpstr>
      <vt:lpstr>Metodology - Fine - tuning</vt:lpstr>
      <vt:lpstr>Parameter Efficient Fine-tuning (LoRA)</vt:lpstr>
      <vt:lpstr>Challanges</vt:lpstr>
      <vt:lpstr>Challenges-2</vt:lpstr>
      <vt:lpstr>Experimental Results</vt:lpstr>
      <vt:lpstr>Discussion</vt:lpstr>
      <vt:lpstr>Strengths of Our Approach</vt:lpstr>
      <vt:lpstr>Conclusion</vt:lpstr>
      <vt:lpstr> What is Next? </vt:lpstr>
      <vt:lpstr>What is Next? </vt:lpstr>
      <vt:lpstr>What is Next? </vt:lpstr>
      <vt:lpstr>What is Next? </vt:lpstr>
      <vt:lpstr>References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ceyda basoglu</cp:lastModifiedBy>
  <cp:revision>1</cp:revision>
  <dcterms:modified xsi:type="dcterms:W3CDTF">2024-06-22T13:29:03Z</dcterms:modified>
</cp:coreProperties>
</file>